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4"/>
  </p:notesMasterIdLst>
  <p:sldIdLst>
    <p:sldId id="256" r:id="rId5"/>
    <p:sldId id="281" r:id="rId6"/>
    <p:sldId id="262" r:id="rId7"/>
    <p:sldId id="270" r:id="rId8"/>
    <p:sldId id="271" r:id="rId9"/>
    <p:sldId id="264" r:id="rId10"/>
    <p:sldId id="269" r:id="rId11"/>
    <p:sldId id="275" r:id="rId12"/>
    <p:sldId id="272" r:id="rId13"/>
    <p:sldId id="280" r:id="rId14"/>
    <p:sldId id="273" r:id="rId15"/>
    <p:sldId id="274" r:id="rId16"/>
    <p:sldId id="276" r:id="rId17"/>
    <p:sldId id="266" r:id="rId18"/>
    <p:sldId id="265" r:id="rId19"/>
    <p:sldId id="278" r:id="rId20"/>
    <p:sldId id="277" r:id="rId21"/>
    <p:sldId id="279" r:id="rId22"/>
    <p:sldId id="267" r:id="rId23"/>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2D38AA-0C24-42AB-8D62-E2336F6C3040}"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nl-NL"/>
        </a:p>
      </dgm:t>
    </dgm:pt>
    <dgm:pt modelId="{901A0A75-EE90-49BC-8A68-0B5A24D3441D}">
      <dgm:prSet phldrT="[Tekst]" custT="1"/>
      <dgm:spPr/>
      <dgm:t>
        <a:bodyPr/>
        <a:lstStyle/>
        <a:p>
          <a:r>
            <a:rPr lang="nl-NL" sz="1200" dirty="0"/>
            <a:t>Het begint met een idee, een behoefte of een </a:t>
          </a:r>
          <a:r>
            <a:rPr lang="nl-NL" sz="1400" dirty="0"/>
            <a:t>opdracht</a:t>
          </a:r>
          <a:endParaRPr lang="nl-NL" sz="1200" dirty="0"/>
        </a:p>
      </dgm:t>
    </dgm:pt>
    <dgm:pt modelId="{FB7669F1-9E8D-4A08-98F5-8A53A3588726}" type="parTrans" cxnId="{42E997C8-4491-496C-956A-B32F9AA97E38}">
      <dgm:prSet/>
      <dgm:spPr/>
      <dgm:t>
        <a:bodyPr/>
        <a:lstStyle/>
        <a:p>
          <a:endParaRPr lang="nl-NL" sz="2000"/>
        </a:p>
      </dgm:t>
    </dgm:pt>
    <dgm:pt modelId="{5FD554A4-8460-4DBE-8E5B-BEAD543569F0}" type="sibTrans" cxnId="{42E997C8-4491-496C-956A-B32F9AA97E38}">
      <dgm:prSet/>
      <dgm:spPr/>
      <dgm:t>
        <a:bodyPr/>
        <a:lstStyle/>
        <a:p>
          <a:endParaRPr lang="nl-NL" sz="2000"/>
        </a:p>
      </dgm:t>
    </dgm:pt>
    <dgm:pt modelId="{15942B07-7C46-4F37-9821-4C4F43799702}">
      <dgm:prSet phldrT="[Tekst]" custT="1"/>
      <dgm:spPr/>
      <dgm:t>
        <a:bodyPr/>
        <a:lstStyle/>
        <a:p>
          <a:r>
            <a:rPr lang="nl-NL" sz="1200"/>
            <a:t>Zoeken van mensen die mee willen werken </a:t>
          </a:r>
        </a:p>
      </dgm:t>
    </dgm:pt>
    <dgm:pt modelId="{59189E8C-6CC0-4593-8835-5D946A069E3B}" type="parTrans" cxnId="{CE319CB2-E7D0-49D0-9F62-FBA12C605642}">
      <dgm:prSet/>
      <dgm:spPr/>
      <dgm:t>
        <a:bodyPr/>
        <a:lstStyle/>
        <a:p>
          <a:endParaRPr lang="nl-NL" sz="2000"/>
        </a:p>
      </dgm:t>
    </dgm:pt>
    <dgm:pt modelId="{2ABDD17C-8842-4550-9FF1-4285C182DA38}" type="sibTrans" cxnId="{CE319CB2-E7D0-49D0-9F62-FBA12C605642}">
      <dgm:prSet/>
      <dgm:spPr/>
      <dgm:t>
        <a:bodyPr/>
        <a:lstStyle/>
        <a:p>
          <a:endParaRPr lang="nl-NL" sz="2000"/>
        </a:p>
      </dgm:t>
    </dgm:pt>
    <dgm:pt modelId="{F121317B-5AFE-463C-975C-90E8F787991C}">
      <dgm:prSet phldrT="[Tekst]" custT="1"/>
      <dgm:spPr/>
      <dgm:t>
        <a:bodyPr/>
        <a:lstStyle/>
        <a:p>
          <a:r>
            <a:rPr lang="nl-NL" sz="1200"/>
            <a:t>Uitwerken van plannen tot activiteiten via stappenplan:</a:t>
          </a:r>
        </a:p>
      </dgm:t>
    </dgm:pt>
    <dgm:pt modelId="{E7F641DF-9BFB-419C-B114-4ABC132605E4}" type="parTrans" cxnId="{5C541132-21FE-4157-9BBB-60A6D9CCAFA6}">
      <dgm:prSet/>
      <dgm:spPr/>
      <dgm:t>
        <a:bodyPr/>
        <a:lstStyle/>
        <a:p>
          <a:endParaRPr lang="nl-NL" sz="2000"/>
        </a:p>
      </dgm:t>
    </dgm:pt>
    <dgm:pt modelId="{645BE30F-2EF4-462C-BB67-C057CD42C4A9}" type="sibTrans" cxnId="{5C541132-21FE-4157-9BBB-60A6D9CCAFA6}">
      <dgm:prSet/>
      <dgm:spPr/>
      <dgm:t>
        <a:bodyPr/>
        <a:lstStyle/>
        <a:p>
          <a:endParaRPr lang="nl-NL" sz="2000"/>
        </a:p>
      </dgm:t>
    </dgm:pt>
    <dgm:pt modelId="{6930B4A6-E6E2-4321-BE77-29CD59F90975}">
      <dgm:prSet phldrT="[Tekst]" custT="1"/>
      <dgm:spPr>
        <a:solidFill>
          <a:schemeClr val="accent4"/>
        </a:solidFill>
      </dgm:spPr>
      <dgm:t>
        <a:bodyPr/>
        <a:lstStyle/>
        <a:p>
          <a:r>
            <a:rPr lang="nl-NL" sz="2400" dirty="0"/>
            <a:t>Partners </a:t>
          </a:r>
        </a:p>
      </dgm:t>
    </dgm:pt>
    <dgm:pt modelId="{F9593E34-139A-4812-AAD7-B9E8A81D4F2A}" type="parTrans" cxnId="{F5F60906-8748-4A53-AEAB-026FB146932D}">
      <dgm:prSet/>
      <dgm:spPr/>
      <dgm:t>
        <a:bodyPr/>
        <a:lstStyle/>
        <a:p>
          <a:endParaRPr lang="nl-NL" sz="2000"/>
        </a:p>
      </dgm:t>
    </dgm:pt>
    <dgm:pt modelId="{DF3649B8-3FFB-411E-A195-C16F64451FAF}" type="sibTrans" cxnId="{F5F60906-8748-4A53-AEAB-026FB146932D}">
      <dgm:prSet/>
      <dgm:spPr/>
      <dgm:t>
        <a:bodyPr/>
        <a:lstStyle/>
        <a:p>
          <a:endParaRPr lang="nl-NL" sz="2000"/>
        </a:p>
      </dgm:t>
    </dgm:pt>
    <dgm:pt modelId="{27AF0571-8C1B-4658-8C8B-46FB0C504B14}">
      <dgm:prSet phldrT="[Tekst]" custT="1"/>
      <dgm:spPr>
        <a:solidFill>
          <a:schemeClr val="accent4"/>
        </a:solidFill>
      </dgm:spPr>
      <dgm:t>
        <a:bodyPr/>
        <a:lstStyle/>
        <a:p>
          <a:r>
            <a:rPr lang="nl-NL" sz="2800"/>
            <a:t>Geld </a:t>
          </a:r>
        </a:p>
      </dgm:t>
    </dgm:pt>
    <dgm:pt modelId="{BEA539C3-25AD-4107-BC62-A58D9BB6C7DE}" type="parTrans" cxnId="{B1C7EE6F-9640-4137-85A4-DD19B279950B}">
      <dgm:prSet/>
      <dgm:spPr/>
      <dgm:t>
        <a:bodyPr/>
        <a:lstStyle/>
        <a:p>
          <a:endParaRPr lang="nl-NL" sz="2000"/>
        </a:p>
      </dgm:t>
    </dgm:pt>
    <dgm:pt modelId="{AD6DCA90-5E37-4169-B86E-DF5656B22F22}" type="sibTrans" cxnId="{B1C7EE6F-9640-4137-85A4-DD19B279950B}">
      <dgm:prSet/>
      <dgm:spPr/>
      <dgm:t>
        <a:bodyPr/>
        <a:lstStyle/>
        <a:p>
          <a:endParaRPr lang="nl-NL" sz="2000"/>
        </a:p>
      </dgm:t>
    </dgm:pt>
    <dgm:pt modelId="{C9938FC7-E845-4112-AC5C-5C10FE90DE57}">
      <dgm:prSet phldrT="[Tekst]" custT="1"/>
      <dgm:spPr/>
      <dgm:t>
        <a:bodyPr/>
        <a:lstStyle/>
        <a:p>
          <a:r>
            <a:rPr lang="nl-NL" sz="2800"/>
            <a:t>Draaiboek  </a:t>
          </a:r>
        </a:p>
      </dgm:t>
    </dgm:pt>
    <dgm:pt modelId="{49055B2B-D632-4997-8F7C-06E796D9E5A3}" type="parTrans" cxnId="{A0465220-AAE6-46CB-8EEE-7101A558302B}">
      <dgm:prSet/>
      <dgm:spPr/>
      <dgm:t>
        <a:bodyPr/>
        <a:lstStyle/>
        <a:p>
          <a:endParaRPr lang="nl-NL" sz="2000"/>
        </a:p>
      </dgm:t>
    </dgm:pt>
    <dgm:pt modelId="{DDADC76B-C700-4CAA-84F3-0C4D02B8A907}" type="sibTrans" cxnId="{A0465220-AAE6-46CB-8EEE-7101A558302B}">
      <dgm:prSet/>
      <dgm:spPr/>
      <dgm:t>
        <a:bodyPr/>
        <a:lstStyle/>
        <a:p>
          <a:endParaRPr lang="nl-NL" sz="2000"/>
        </a:p>
      </dgm:t>
    </dgm:pt>
    <dgm:pt modelId="{388A2624-AF7A-4010-9320-47E35DE20BD7}">
      <dgm:prSet phldrT="[Tekst]" custT="1"/>
      <dgm:spPr/>
      <dgm:t>
        <a:bodyPr/>
        <a:lstStyle/>
        <a:p>
          <a:r>
            <a:rPr lang="nl-NL" sz="2400" dirty="0"/>
            <a:t>Materialenlijst  </a:t>
          </a:r>
        </a:p>
      </dgm:t>
    </dgm:pt>
    <dgm:pt modelId="{E06FEAEC-6081-4CE1-96FF-384965254718}" type="parTrans" cxnId="{0B3322FB-D5C9-4EB2-AB53-0D0EF053E487}">
      <dgm:prSet/>
      <dgm:spPr/>
      <dgm:t>
        <a:bodyPr/>
        <a:lstStyle/>
        <a:p>
          <a:endParaRPr lang="nl-NL" sz="2000"/>
        </a:p>
      </dgm:t>
    </dgm:pt>
    <dgm:pt modelId="{4C66113E-0C8A-4BB4-925A-9451ED5BE753}" type="sibTrans" cxnId="{0B3322FB-D5C9-4EB2-AB53-0D0EF053E487}">
      <dgm:prSet/>
      <dgm:spPr/>
      <dgm:t>
        <a:bodyPr/>
        <a:lstStyle/>
        <a:p>
          <a:endParaRPr lang="nl-NL" sz="2000"/>
        </a:p>
      </dgm:t>
    </dgm:pt>
    <dgm:pt modelId="{DDBA2B6A-269A-41AF-9DE5-518724301B6A}" type="pres">
      <dgm:prSet presAssocID="{442D38AA-0C24-42AB-8D62-E2336F6C3040}" presName="Name0" presStyleCnt="0">
        <dgm:presLayoutVars>
          <dgm:chMax val="7"/>
          <dgm:dir/>
          <dgm:animOne val="branch"/>
        </dgm:presLayoutVars>
      </dgm:prSet>
      <dgm:spPr/>
    </dgm:pt>
    <dgm:pt modelId="{2D0B5AAE-E98D-472A-A18B-81B1A629076B}" type="pres">
      <dgm:prSet presAssocID="{901A0A75-EE90-49BC-8A68-0B5A24D3441D}" presName="parTx1" presStyleLbl="node1" presStyleIdx="0" presStyleCnt="7"/>
      <dgm:spPr/>
    </dgm:pt>
    <dgm:pt modelId="{56839F8A-E48A-43FD-8B3E-EF785A4F3F3B}" type="pres">
      <dgm:prSet presAssocID="{15942B07-7C46-4F37-9821-4C4F43799702}" presName="parTx2" presStyleLbl="node1" presStyleIdx="1" presStyleCnt="7"/>
      <dgm:spPr/>
    </dgm:pt>
    <dgm:pt modelId="{35833F42-0628-4FE2-94AB-3983A581FD0E}" type="pres">
      <dgm:prSet presAssocID="{F121317B-5AFE-463C-975C-90E8F787991C}" presName="parTx3" presStyleLbl="node1" presStyleIdx="2" presStyleCnt="7"/>
      <dgm:spPr/>
    </dgm:pt>
    <dgm:pt modelId="{51294EB3-AD67-407D-83A6-1003604CD12F}" type="pres">
      <dgm:prSet presAssocID="{6930B4A6-E6E2-4321-BE77-29CD59F90975}" presName="parTx4" presStyleLbl="node1" presStyleIdx="3" presStyleCnt="7" custLinFactNeighborX="12780" custLinFactNeighborY="60061"/>
      <dgm:spPr/>
    </dgm:pt>
    <dgm:pt modelId="{5A6AA882-6C4E-46CE-8B17-E1FFB465DF1D}" type="pres">
      <dgm:prSet presAssocID="{27AF0571-8C1B-4658-8C8B-46FB0C504B14}" presName="parTx5" presStyleLbl="node1" presStyleIdx="4" presStyleCnt="7" custLinFactY="72640" custLinFactNeighborX="-84948" custLinFactNeighborY="100000"/>
      <dgm:spPr/>
    </dgm:pt>
    <dgm:pt modelId="{F5ACCBC9-17D2-44BA-83D0-40D9E28640F2}" type="pres">
      <dgm:prSet presAssocID="{C9938FC7-E845-4112-AC5C-5C10FE90DE57}" presName="parTx6" presStyleLbl="node1" presStyleIdx="5" presStyleCnt="7" custLinFactX="-81414" custLinFactY="-56607" custLinFactNeighborX="-100000" custLinFactNeighborY="-100000"/>
      <dgm:spPr/>
    </dgm:pt>
    <dgm:pt modelId="{D851AC74-1960-499B-8150-5ED70E650647}" type="pres">
      <dgm:prSet presAssocID="{388A2624-AF7A-4010-9320-47E35DE20BD7}" presName="parTx7" presStyleLbl="node1" presStyleIdx="6" presStyleCnt="7" custLinFactX="-100000" custLinFactNeighborX="-183476" custLinFactNeighborY="-50000"/>
      <dgm:spPr/>
    </dgm:pt>
  </dgm:ptLst>
  <dgm:cxnLst>
    <dgm:cxn modelId="{F5F60906-8748-4A53-AEAB-026FB146932D}" srcId="{442D38AA-0C24-42AB-8D62-E2336F6C3040}" destId="{6930B4A6-E6E2-4321-BE77-29CD59F90975}" srcOrd="3" destOrd="0" parTransId="{F9593E34-139A-4812-AAD7-B9E8A81D4F2A}" sibTransId="{DF3649B8-3FFB-411E-A195-C16F64451FAF}"/>
    <dgm:cxn modelId="{6BD6720A-6D31-401A-BA41-981EE6577CDA}" type="presOf" srcId="{901A0A75-EE90-49BC-8A68-0B5A24D3441D}" destId="{2D0B5AAE-E98D-472A-A18B-81B1A629076B}" srcOrd="0" destOrd="0" presId="urn:microsoft.com/office/officeart/2009/3/layout/SubStepProcess"/>
    <dgm:cxn modelId="{665F9B0F-19A1-45D4-B10E-73CE4E8EFD07}" type="presOf" srcId="{27AF0571-8C1B-4658-8C8B-46FB0C504B14}" destId="{5A6AA882-6C4E-46CE-8B17-E1FFB465DF1D}" srcOrd="0" destOrd="0" presId="urn:microsoft.com/office/officeart/2009/3/layout/SubStepProcess"/>
    <dgm:cxn modelId="{A0465220-AAE6-46CB-8EEE-7101A558302B}" srcId="{442D38AA-0C24-42AB-8D62-E2336F6C3040}" destId="{C9938FC7-E845-4112-AC5C-5C10FE90DE57}" srcOrd="5" destOrd="0" parTransId="{49055B2B-D632-4997-8F7C-06E796D9E5A3}" sibTransId="{DDADC76B-C700-4CAA-84F3-0C4D02B8A907}"/>
    <dgm:cxn modelId="{BCC05A30-E1C5-44D5-8F6A-01EA70873813}" type="presOf" srcId="{388A2624-AF7A-4010-9320-47E35DE20BD7}" destId="{D851AC74-1960-499B-8150-5ED70E650647}" srcOrd="0" destOrd="0" presId="urn:microsoft.com/office/officeart/2009/3/layout/SubStepProcess"/>
    <dgm:cxn modelId="{5C541132-21FE-4157-9BBB-60A6D9CCAFA6}" srcId="{442D38AA-0C24-42AB-8D62-E2336F6C3040}" destId="{F121317B-5AFE-463C-975C-90E8F787991C}" srcOrd="2" destOrd="0" parTransId="{E7F641DF-9BFB-419C-B114-4ABC132605E4}" sibTransId="{645BE30F-2EF4-462C-BB67-C057CD42C4A9}"/>
    <dgm:cxn modelId="{9F9FEC65-1552-494E-A93E-4C18D7050851}" type="presOf" srcId="{C9938FC7-E845-4112-AC5C-5C10FE90DE57}" destId="{F5ACCBC9-17D2-44BA-83D0-40D9E28640F2}" srcOrd="0" destOrd="0" presId="urn:microsoft.com/office/officeart/2009/3/layout/SubStepProcess"/>
    <dgm:cxn modelId="{89BBC46A-F5F4-4239-BB5F-40DD88040F75}" type="presOf" srcId="{15942B07-7C46-4F37-9821-4C4F43799702}" destId="{56839F8A-E48A-43FD-8B3E-EF785A4F3F3B}" srcOrd="0" destOrd="0" presId="urn:microsoft.com/office/officeart/2009/3/layout/SubStepProcess"/>
    <dgm:cxn modelId="{B1C7EE6F-9640-4137-85A4-DD19B279950B}" srcId="{442D38AA-0C24-42AB-8D62-E2336F6C3040}" destId="{27AF0571-8C1B-4658-8C8B-46FB0C504B14}" srcOrd="4" destOrd="0" parTransId="{BEA539C3-25AD-4107-BC62-A58D9BB6C7DE}" sibTransId="{AD6DCA90-5E37-4169-B86E-DF5656B22F22}"/>
    <dgm:cxn modelId="{E8A50E79-8094-4B33-A170-F1C7F2A16D05}" type="presOf" srcId="{442D38AA-0C24-42AB-8D62-E2336F6C3040}" destId="{DDBA2B6A-269A-41AF-9DE5-518724301B6A}" srcOrd="0" destOrd="0" presId="urn:microsoft.com/office/officeart/2009/3/layout/SubStepProcess"/>
    <dgm:cxn modelId="{CE319CB2-E7D0-49D0-9F62-FBA12C605642}" srcId="{442D38AA-0C24-42AB-8D62-E2336F6C3040}" destId="{15942B07-7C46-4F37-9821-4C4F43799702}" srcOrd="1" destOrd="0" parTransId="{59189E8C-6CC0-4593-8835-5D946A069E3B}" sibTransId="{2ABDD17C-8842-4550-9FF1-4285C182DA38}"/>
    <dgm:cxn modelId="{2F32A8BD-21EE-4AE1-A1F6-5D38B833D46E}" type="presOf" srcId="{6930B4A6-E6E2-4321-BE77-29CD59F90975}" destId="{51294EB3-AD67-407D-83A6-1003604CD12F}" srcOrd="0" destOrd="0" presId="urn:microsoft.com/office/officeart/2009/3/layout/SubStepProcess"/>
    <dgm:cxn modelId="{42E997C8-4491-496C-956A-B32F9AA97E38}" srcId="{442D38AA-0C24-42AB-8D62-E2336F6C3040}" destId="{901A0A75-EE90-49BC-8A68-0B5A24D3441D}" srcOrd="0" destOrd="0" parTransId="{FB7669F1-9E8D-4A08-98F5-8A53A3588726}" sibTransId="{5FD554A4-8460-4DBE-8E5B-BEAD543569F0}"/>
    <dgm:cxn modelId="{63EE28F6-E24C-4FE5-A85A-3DC02C33917D}" type="presOf" srcId="{F121317B-5AFE-463C-975C-90E8F787991C}" destId="{35833F42-0628-4FE2-94AB-3983A581FD0E}" srcOrd="0" destOrd="0" presId="urn:microsoft.com/office/officeart/2009/3/layout/SubStepProcess"/>
    <dgm:cxn modelId="{0B3322FB-D5C9-4EB2-AB53-0D0EF053E487}" srcId="{442D38AA-0C24-42AB-8D62-E2336F6C3040}" destId="{388A2624-AF7A-4010-9320-47E35DE20BD7}" srcOrd="6" destOrd="0" parTransId="{E06FEAEC-6081-4CE1-96FF-384965254718}" sibTransId="{4C66113E-0C8A-4BB4-925A-9451ED5BE753}"/>
    <dgm:cxn modelId="{F3A5DE74-6B33-4B48-B44B-C82C997AB2DA}" type="presParOf" srcId="{DDBA2B6A-269A-41AF-9DE5-518724301B6A}" destId="{2D0B5AAE-E98D-472A-A18B-81B1A629076B}" srcOrd="0" destOrd="0" presId="urn:microsoft.com/office/officeart/2009/3/layout/SubStepProcess"/>
    <dgm:cxn modelId="{C3BCDB61-E3A0-4C18-AE15-13F3D8C227B7}" type="presParOf" srcId="{DDBA2B6A-269A-41AF-9DE5-518724301B6A}" destId="{56839F8A-E48A-43FD-8B3E-EF785A4F3F3B}" srcOrd="1" destOrd="0" presId="urn:microsoft.com/office/officeart/2009/3/layout/SubStepProcess"/>
    <dgm:cxn modelId="{D45A8926-08AC-42AC-80B1-A01F8CBFD9EA}" type="presParOf" srcId="{DDBA2B6A-269A-41AF-9DE5-518724301B6A}" destId="{35833F42-0628-4FE2-94AB-3983A581FD0E}" srcOrd="2" destOrd="0" presId="urn:microsoft.com/office/officeart/2009/3/layout/SubStepProcess"/>
    <dgm:cxn modelId="{8441E3E5-B383-4351-98FB-28D9B3A3D5B6}" type="presParOf" srcId="{DDBA2B6A-269A-41AF-9DE5-518724301B6A}" destId="{51294EB3-AD67-407D-83A6-1003604CD12F}" srcOrd="3" destOrd="0" presId="urn:microsoft.com/office/officeart/2009/3/layout/SubStepProcess"/>
    <dgm:cxn modelId="{BD5045D7-5202-4B86-BA0E-EA5B242E07E6}" type="presParOf" srcId="{DDBA2B6A-269A-41AF-9DE5-518724301B6A}" destId="{5A6AA882-6C4E-46CE-8B17-E1FFB465DF1D}" srcOrd="4" destOrd="0" presId="urn:microsoft.com/office/officeart/2009/3/layout/SubStepProcess"/>
    <dgm:cxn modelId="{4EEAD97E-0958-4776-8DC6-9019B6F0AB5C}" type="presParOf" srcId="{DDBA2B6A-269A-41AF-9DE5-518724301B6A}" destId="{F5ACCBC9-17D2-44BA-83D0-40D9E28640F2}" srcOrd="5" destOrd="0" presId="urn:microsoft.com/office/officeart/2009/3/layout/SubStepProcess"/>
    <dgm:cxn modelId="{4A4CC142-CF08-40C0-A71B-2DF0719DD66C}" type="presParOf" srcId="{DDBA2B6A-269A-41AF-9DE5-518724301B6A}" destId="{D851AC74-1960-499B-8150-5ED70E650647}" srcOrd="6"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B5AAE-E98D-472A-A18B-81B1A629076B}">
      <dsp:nvSpPr>
        <dsp:cNvPr id="0" name=""/>
        <dsp:cNvSpPr/>
      </dsp:nvSpPr>
      <dsp:spPr>
        <a:xfrm>
          <a:off x="992" y="2128903"/>
          <a:ext cx="1160859" cy="11608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nl-NL" sz="1200" kern="1200" dirty="0"/>
            <a:t>Het begint met een idee, een behoefte of een </a:t>
          </a:r>
          <a:r>
            <a:rPr lang="nl-NL" sz="1400" kern="1200" dirty="0"/>
            <a:t>opdracht</a:t>
          </a:r>
          <a:endParaRPr lang="nl-NL" sz="1200" kern="1200" dirty="0"/>
        </a:p>
      </dsp:txBody>
      <dsp:txXfrm>
        <a:off x="170996" y="2298907"/>
        <a:ext cx="820851" cy="820851"/>
      </dsp:txXfrm>
    </dsp:sp>
    <dsp:sp modelId="{56839F8A-E48A-43FD-8B3E-EF785A4F3F3B}">
      <dsp:nvSpPr>
        <dsp:cNvPr id="0" name=""/>
        <dsp:cNvSpPr/>
      </dsp:nvSpPr>
      <dsp:spPr>
        <a:xfrm>
          <a:off x="1161851" y="2128903"/>
          <a:ext cx="1160859" cy="11608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nl-NL" sz="1200" kern="1200"/>
            <a:t>Zoeken van mensen die mee willen werken </a:t>
          </a:r>
        </a:p>
      </dsp:txBody>
      <dsp:txXfrm>
        <a:off x="1331855" y="2298907"/>
        <a:ext cx="820851" cy="820851"/>
      </dsp:txXfrm>
    </dsp:sp>
    <dsp:sp modelId="{35833F42-0628-4FE2-94AB-3983A581FD0E}">
      <dsp:nvSpPr>
        <dsp:cNvPr id="0" name=""/>
        <dsp:cNvSpPr/>
      </dsp:nvSpPr>
      <dsp:spPr>
        <a:xfrm>
          <a:off x="2322710" y="2128903"/>
          <a:ext cx="1160859" cy="11608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nl-NL" sz="1200" kern="1200"/>
            <a:t>Uitwerken van plannen tot activiteiten via stappenplan:</a:t>
          </a:r>
        </a:p>
      </dsp:txBody>
      <dsp:txXfrm>
        <a:off x="2492714" y="2298907"/>
        <a:ext cx="820851" cy="820851"/>
      </dsp:txXfrm>
    </dsp:sp>
    <dsp:sp modelId="{51294EB3-AD67-407D-83A6-1003604CD12F}">
      <dsp:nvSpPr>
        <dsp:cNvPr id="0" name=""/>
        <dsp:cNvSpPr/>
      </dsp:nvSpPr>
      <dsp:spPr>
        <a:xfrm>
          <a:off x="3631928" y="2826127"/>
          <a:ext cx="1160859" cy="1160859"/>
        </a:xfrm>
        <a:prstGeom prst="ellipse">
          <a:avLst/>
        </a:prstGeom>
        <a:solidFill>
          <a:schemeClr val="accent4"/>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nl-NL" sz="2400" kern="1200" dirty="0"/>
            <a:t>Partners </a:t>
          </a:r>
        </a:p>
      </dsp:txBody>
      <dsp:txXfrm>
        <a:off x="3801932" y="2996131"/>
        <a:ext cx="820851" cy="820851"/>
      </dsp:txXfrm>
    </dsp:sp>
    <dsp:sp modelId="{5A6AA882-6C4E-46CE-8B17-E1FFB465DF1D}">
      <dsp:nvSpPr>
        <dsp:cNvPr id="0" name=""/>
        <dsp:cNvSpPr/>
      </dsp:nvSpPr>
      <dsp:spPr>
        <a:xfrm>
          <a:off x="3658302" y="4133011"/>
          <a:ext cx="1160859" cy="1160859"/>
        </a:xfrm>
        <a:prstGeom prst="ellipse">
          <a:avLst/>
        </a:prstGeom>
        <a:solidFill>
          <a:schemeClr val="accent4"/>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nl-NL" sz="2800" kern="1200"/>
            <a:t>Geld </a:t>
          </a:r>
        </a:p>
      </dsp:txBody>
      <dsp:txXfrm>
        <a:off x="3828306" y="4303015"/>
        <a:ext cx="820851" cy="820851"/>
      </dsp:txXfrm>
    </dsp:sp>
    <dsp:sp modelId="{F5ACCBC9-17D2-44BA-83D0-40D9E28640F2}">
      <dsp:nvSpPr>
        <dsp:cNvPr id="0" name=""/>
        <dsp:cNvSpPr/>
      </dsp:nvSpPr>
      <dsp:spPr>
        <a:xfrm>
          <a:off x="3699327" y="310916"/>
          <a:ext cx="1160859" cy="11608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nl-NL" sz="2800" kern="1200"/>
            <a:t>Draaiboek  </a:t>
          </a:r>
        </a:p>
      </dsp:txBody>
      <dsp:txXfrm>
        <a:off x="3869331" y="480920"/>
        <a:ext cx="820851" cy="820851"/>
      </dsp:txXfrm>
    </dsp:sp>
    <dsp:sp modelId="{D851AC74-1960-499B-8150-5ED70E650647}">
      <dsp:nvSpPr>
        <dsp:cNvPr id="0" name=""/>
        <dsp:cNvSpPr/>
      </dsp:nvSpPr>
      <dsp:spPr>
        <a:xfrm>
          <a:off x="3675390" y="1548474"/>
          <a:ext cx="1160859" cy="11608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nl-NL" sz="2400" kern="1200" dirty="0"/>
            <a:t>Materialenlijst  </a:t>
          </a:r>
        </a:p>
      </dsp:txBody>
      <dsp:txXfrm>
        <a:off x="3845394" y="1718478"/>
        <a:ext cx="820851" cy="820851"/>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F2794D-DB3F-4E91-BA85-F75C2BD5C95E}" type="datetimeFigureOut">
              <a:rPr lang="nl-NL" smtClean="0"/>
              <a:t>5-1-2021</a:t>
            </a:fld>
            <a:endParaRPr lang="nl-NL"/>
          </a:p>
        </p:txBody>
      </p:sp>
      <p:sp>
        <p:nvSpPr>
          <p:cNvPr id="4" name="Tijdelijke aanduiding voor dia-afbeelding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F0AA9BF1-38C9-48DB-B639-BDE64FD2A829}" type="slidenum">
              <a:rPr lang="nl-NL" smtClean="0"/>
              <a:t>‹nr.›</a:t>
            </a:fld>
            <a:endParaRPr lang="nl-NL"/>
          </a:p>
        </p:txBody>
      </p:sp>
    </p:spTree>
    <p:extLst>
      <p:ext uri="{BB962C8B-B14F-4D97-AF65-F5344CB8AC3E}">
        <p14:creationId xmlns:p14="http://schemas.microsoft.com/office/powerpoint/2010/main" val="2932325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3</a:t>
            </a:fld>
            <a:endParaRPr lang="nl-NL"/>
          </a:p>
        </p:txBody>
      </p:sp>
    </p:spTree>
    <p:extLst>
      <p:ext uri="{BB962C8B-B14F-4D97-AF65-F5344CB8AC3E}">
        <p14:creationId xmlns:p14="http://schemas.microsoft.com/office/powerpoint/2010/main" val="150860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Doelen van een sociaal wijkteam zijn: * Participatie van bewoners, sociale samenhang en onderlinge hulp in buurt of wijk bevorderen. * Ondersteunen van bewoners bij kwesties op alle levensgebieden; deze snel, licht, gericht en in samenhang oppakken. * Een contactgelegenheid of toegankelijke plek bieden waar alle bewoners in de wijk met hun vragen en ideeën terecht kunnen (voorportaal). * Het versterken van de eigen kracht en het ‘</a:t>
            </a:r>
            <a:r>
              <a:rPr lang="nl-NL" err="1"/>
              <a:t>zelfoplossend</a:t>
            </a:r>
            <a:r>
              <a:rPr lang="nl-NL"/>
              <a:t> vermogen’ van bewoners. * Het voorzien in toegang tot intensievere of specialistische vormen van ondersteuning. * Meer specialistische, duurdere hulp uit de tweede lijn terugdringen.</a:t>
            </a:r>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5</a:t>
            </a:fld>
            <a:endParaRPr lang="nl-NL"/>
          </a:p>
        </p:txBody>
      </p:sp>
    </p:spTree>
    <p:extLst>
      <p:ext uri="{BB962C8B-B14F-4D97-AF65-F5344CB8AC3E}">
        <p14:creationId xmlns:p14="http://schemas.microsoft.com/office/powerpoint/2010/main" val="1334744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6</a:t>
            </a:fld>
            <a:endParaRPr lang="nl-NL"/>
          </a:p>
        </p:txBody>
      </p:sp>
    </p:spTree>
    <p:extLst>
      <p:ext uri="{BB962C8B-B14F-4D97-AF65-F5344CB8AC3E}">
        <p14:creationId xmlns:p14="http://schemas.microsoft.com/office/powerpoint/2010/main" val="30503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10</a:t>
            </a:fld>
            <a:endParaRPr lang="nl-NL"/>
          </a:p>
        </p:txBody>
      </p:sp>
    </p:spTree>
    <p:extLst>
      <p:ext uri="{BB962C8B-B14F-4D97-AF65-F5344CB8AC3E}">
        <p14:creationId xmlns:p14="http://schemas.microsoft.com/office/powerpoint/2010/main" val="3066467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Doelen van een sociaal wijkteam zijn: * Participatie van bewoners, sociale samenhang en onderlinge hulp in buurt of wijk bevorderen. * Ondersteunen van bewoners bij kwesties op alle levensgebieden; deze snel, licht, gericht en in samenhang oppakken. * Een contactgelegenheid of toegankelijke plek bieden waar alle bewoners in de wijk met hun vragen en ideeën terecht kunnen (voorportaal). * Het versterken van de eigen kracht en het ‘</a:t>
            </a:r>
            <a:r>
              <a:rPr lang="nl-NL" err="1"/>
              <a:t>zelfoplossend</a:t>
            </a:r>
            <a:r>
              <a:rPr lang="nl-NL"/>
              <a:t> vermogen’ van bewoners. * Het voorzien in toegang tot intensievere of specialistische vormen van ondersteuning. * Meer specialistische, duurdere hulp uit de tweede lijn terugdringen.</a:t>
            </a:r>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11</a:t>
            </a:fld>
            <a:endParaRPr lang="nl-NL"/>
          </a:p>
        </p:txBody>
      </p:sp>
    </p:spTree>
    <p:extLst>
      <p:ext uri="{BB962C8B-B14F-4D97-AF65-F5344CB8AC3E}">
        <p14:creationId xmlns:p14="http://schemas.microsoft.com/office/powerpoint/2010/main" val="31155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15</a:t>
            </a:fld>
            <a:endParaRPr lang="nl-NL"/>
          </a:p>
        </p:txBody>
      </p:sp>
    </p:spTree>
    <p:extLst>
      <p:ext uri="{BB962C8B-B14F-4D97-AF65-F5344CB8AC3E}">
        <p14:creationId xmlns:p14="http://schemas.microsoft.com/office/powerpoint/2010/main" val="1987223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a:solidFill>
                  <a:srgbClr val="343434"/>
                </a:solidFill>
                <a:effectLst/>
                <a:latin typeface="Roboto"/>
              </a:rPr>
              <a:t>In de exploitatiebegroting wordt duidelijk welke omzet je minimaal moet halen om de kosten te dekken en winst te maken. Je stelt deze begroting op voor jezelf en ook wel voor externe financiers. De exploitatiebegroting is een onderdeel van het financieel plan.</a:t>
            </a:r>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17</a:t>
            </a:fld>
            <a:endParaRPr lang="nl-NL"/>
          </a:p>
        </p:txBody>
      </p:sp>
    </p:spTree>
    <p:extLst>
      <p:ext uri="{BB962C8B-B14F-4D97-AF65-F5344CB8AC3E}">
        <p14:creationId xmlns:p14="http://schemas.microsoft.com/office/powerpoint/2010/main" val="363906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CD73815-2707-4475-8F1A-B873CB631BB4}" type="datetimeFigureOut">
              <a:rPr lang="en-US" dirty="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2A4AFB99-0EAB-4182-AFF8-E214C82A68F6}" type="datetimeFigureOut">
              <a:rPr lang="en-US" dirty="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A5D3794B-289A-4A80-97D7-111025398D45}" type="datetimeFigureOut">
              <a:rPr lang="en-US" dirty="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A61015F-7CC6-4D0A-9D87-873EA4C304CC}" type="datetimeFigureOut">
              <a:rPr lang="en-US" dirty="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a:p>
        </p:txBody>
      </p:sp>
      <p:sp>
        <p:nvSpPr>
          <p:cNvPr id="3" name="Content Placeholder 2"/>
          <p:cNvSpPr>
            <a:spLocks noGrp="1"/>
          </p:cNvSpPr>
          <p:nvPr>
            <p:ph sz="half" idx="1"/>
          </p:nvPr>
        </p:nvSpPr>
        <p:spPr>
          <a:xfrm>
            <a:off x="1024127"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93C6A301-0538-44EC-B09D-202E1042A48B}" type="datetimeFigureOut">
              <a:rPr lang="en-US" dirty="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D789574A-8875-45EF-8EA2-3CAA0F7ABC4C}" type="datetimeFigureOut">
              <a:rPr lang="en-US" dirty="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67EF4D4C-5367-4C26-9E2B-D8088D7FCA81}" type="datetimeFigureOut">
              <a:rPr lang="en-US" dirty="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5C68B11-C5A8-448C-8CE9-B1A273C79CFC}" type="datetimeFigureOut">
              <a:rPr lang="en-US" dirty="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7616CA0-919D-4A49-9C8A-62FDFB3A5183}" type="datetimeFigureOut">
              <a:rPr lang="en-US" dirty="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1/5/2021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https://www.youtube.com/watch?v=KAHKP313P2I" TargetMode="Externa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 Id="rId9"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fondswervingonline.nl/nieuws/dit-moet-je-altijd-meesturen-met-een-subsidieaanvraag"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33CE39-5E83-457F-AC67-A0E5BAE5FCA5}"/>
              </a:ext>
            </a:extLst>
          </p:cNvPr>
          <p:cNvSpPr>
            <a:spLocks noGrp="1"/>
          </p:cNvSpPr>
          <p:nvPr>
            <p:ph type="ctrTitle"/>
          </p:nvPr>
        </p:nvSpPr>
        <p:spPr/>
        <p:txBody>
          <a:bodyPr>
            <a:normAutofit/>
          </a:bodyPr>
          <a:lstStyle/>
          <a:p>
            <a:r>
              <a:rPr lang="nl-NL" sz="5300" b="1" dirty="0">
                <a:latin typeface="Calibri" panose="020F0502020204030204" pitchFamily="34" charset="0"/>
                <a:ea typeface="Calibri" panose="020F0502020204030204" pitchFamily="34" charset="0"/>
                <a:cs typeface="Times New Roman" panose="02020603050405020304" pitchFamily="18" charset="0"/>
              </a:rPr>
              <a:t>Les 6 over partners en geld</a:t>
            </a:r>
            <a:endParaRPr lang="nl-NL" dirty="0"/>
          </a:p>
        </p:txBody>
      </p:sp>
      <p:sp>
        <p:nvSpPr>
          <p:cNvPr id="3" name="Ondertitel 2">
            <a:extLst>
              <a:ext uri="{FF2B5EF4-FFF2-40B4-BE49-F238E27FC236}">
                <a16:creationId xmlns:a16="http://schemas.microsoft.com/office/drawing/2014/main" id="{BCB732B3-EC3C-49B0-A80D-73CD678DEB14}"/>
              </a:ext>
            </a:extLst>
          </p:cNvPr>
          <p:cNvSpPr>
            <a:spLocks noGrp="1"/>
          </p:cNvSpPr>
          <p:nvPr>
            <p:ph type="subTitle" idx="1"/>
          </p:nvPr>
        </p:nvSpPr>
        <p:spPr/>
        <p:txBody>
          <a:bodyPr/>
          <a:lstStyle/>
          <a:p>
            <a:r>
              <a:rPr lang="nl-NL" dirty="0"/>
              <a:t>LJ1 P2 Stad en Wijk les 6 online op dinsdag 5 -1-2021 </a:t>
            </a:r>
          </a:p>
          <a:p>
            <a:r>
              <a:rPr lang="nl-NL" dirty="0"/>
              <a:t>voor 1a &amp; 1b</a:t>
            </a:r>
          </a:p>
        </p:txBody>
      </p:sp>
    </p:spTree>
    <p:extLst>
      <p:ext uri="{BB962C8B-B14F-4D97-AF65-F5344CB8AC3E}">
        <p14:creationId xmlns:p14="http://schemas.microsoft.com/office/powerpoint/2010/main" val="272441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ECEAD7-9125-4425-8CA2-B6268166C170}"/>
              </a:ext>
            </a:extLst>
          </p:cNvPr>
          <p:cNvSpPr>
            <a:spLocks noGrp="1"/>
          </p:cNvSpPr>
          <p:nvPr>
            <p:ph type="title"/>
          </p:nvPr>
        </p:nvSpPr>
        <p:spPr/>
        <p:txBody>
          <a:bodyPr/>
          <a:lstStyle/>
          <a:p>
            <a:r>
              <a:rPr lang="nl-NL" dirty="0"/>
              <a:t>10 minuten om te werken! </a:t>
            </a:r>
          </a:p>
        </p:txBody>
      </p:sp>
      <p:pic>
        <p:nvPicPr>
          <p:cNvPr id="3" name="Afbeelding 2">
            <a:extLst>
              <a:ext uri="{FF2B5EF4-FFF2-40B4-BE49-F238E27FC236}">
                <a16:creationId xmlns:a16="http://schemas.microsoft.com/office/drawing/2014/main" id="{685B90F5-C799-4C79-97DB-5C03E7139E2D}"/>
              </a:ext>
            </a:extLst>
          </p:cNvPr>
          <p:cNvPicPr>
            <a:picLocks noChangeAspect="1"/>
          </p:cNvPicPr>
          <p:nvPr/>
        </p:nvPicPr>
        <p:blipFill>
          <a:blip r:embed="rId3"/>
          <a:stretch>
            <a:fillRect/>
          </a:stretch>
        </p:blipFill>
        <p:spPr>
          <a:xfrm>
            <a:off x="613980" y="1984235"/>
            <a:ext cx="5633411" cy="2788934"/>
          </a:xfrm>
          <a:prstGeom prst="rect">
            <a:avLst/>
          </a:prstGeom>
        </p:spPr>
      </p:pic>
      <p:pic>
        <p:nvPicPr>
          <p:cNvPr id="4" name="Afbeelding 3">
            <a:extLst>
              <a:ext uri="{FF2B5EF4-FFF2-40B4-BE49-F238E27FC236}">
                <a16:creationId xmlns:a16="http://schemas.microsoft.com/office/drawing/2014/main" id="{EC1820C0-3649-41D3-94C6-865EBDA28C61}"/>
              </a:ext>
            </a:extLst>
          </p:cNvPr>
          <p:cNvPicPr>
            <a:picLocks noChangeAspect="1"/>
          </p:cNvPicPr>
          <p:nvPr/>
        </p:nvPicPr>
        <p:blipFill>
          <a:blip r:embed="rId4"/>
          <a:stretch>
            <a:fillRect/>
          </a:stretch>
        </p:blipFill>
        <p:spPr>
          <a:xfrm>
            <a:off x="6421472" y="1984235"/>
            <a:ext cx="5540156" cy="2889530"/>
          </a:xfrm>
          <a:prstGeom prst="rect">
            <a:avLst/>
          </a:prstGeom>
        </p:spPr>
      </p:pic>
      <p:sp>
        <p:nvSpPr>
          <p:cNvPr id="8" name="Tekstvak 7">
            <a:extLst>
              <a:ext uri="{FF2B5EF4-FFF2-40B4-BE49-F238E27FC236}">
                <a16:creationId xmlns:a16="http://schemas.microsoft.com/office/drawing/2014/main" id="{314E1FF3-CDDA-4824-9AFC-5B53BFFBEC33}"/>
              </a:ext>
            </a:extLst>
          </p:cNvPr>
          <p:cNvSpPr txBox="1"/>
          <p:nvPr/>
        </p:nvSpPr>
        <p:spPr>
          <a:xfrm>
            <a:off x="860460" y="5692152"/>
            <a:ext cx="6097712" cy="369332"/>
          </a:xfrm>
          <a:prstGeom prst="rect">
            <a:avLst/>
          </a:prstGeom>
          <a:noFill/>
        </p:spPr>
        <p:txBody>
          <a:bodyPr wrap="square">
            <a:spAutoFit/>
          </a:bodyPr>
          <a:lstStyle/>
          <a:p>
            <a:r>
              <a:rPr lang="nl-NL" dirty="0">
                <a:hlinkClick r:id="rId5"/>
              </a:rPr>
              <a:t>https://www.youtube.com/watch?v=KAHKP313P2I</a:t>
            </a:r>
            <a:r>
              <a:rPr lang="nl-NL" dirty="0"/>
              <a:t> </a:t>
            </a:r>
          </a:p>
        </p:txBody>
      </p:sp>
    </p:spTree>
    <p:extLst>
      <p:ext uri="{BB962C8B-B14F-4D97-AF65-F5344CB8AC3E}">
        <p14:creationId xmlns:p14="http://schemas.microsoft.com/office/powerpoint/2010/main" val="3566256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72763-28F1-4052-A2CE-32FD541DF01F}"/>
              </a:ext>
            </a:extLst>
          </p:cNvPr>
          <p:cNvSpPr>
            <a:spLocks noGrp="1"/>
          </p:cNvSpPr>
          <p:nvPr>
            <p:ph type="title"/>
          </p:nvPr>
        </p:nvSpPr>
        <p:spPr>
          <a:solidFill>
            <a:schemeClr val="accent4"/>
          </a:solidFill>
        </p:spPr>
        <p:txBody>
          <a:bodyPr/>
          <a:lstStyle/>
          <a:p>
            <a:r>
              <a:rPr lang="nl-NL" dirty="0"/>
              <a:t>Deel 2 van deze les: Geld </a:t>
            </a:r>
          </a:p>
        </p:txBody>
      </p:sp>
      <p:sp>
        <p:nvSpPr>
          <p:cNvPr id="5" name="Ovaal 4">
            <a:extLst>
              <a:ext uri="{FF2B5EF4-FFF2-40B4-BE49-F238E27FC236}">
                <a16:creationId xmlns:a16="http://schemas.microsoft.com/office/drawing/2014/main" id="{AB74AD3D-E2D6-426B-A28F-0C650966F31F}"/>
              </a:ext>
            </a:extLst>
          </p:cNvPr>
          <p:cNvSpPr/>
          <p:nvPr/>
        </p:nvSpPr>
        <p:spPr>
          <a:xfrm flipH="1">
            <a:off x="691793" y="2221685"/>
            <a:ext cx="2729501" cy="1664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Wat is je doel of opdracht?</a:t>
            </a:r>
          </a:p>
        </p:txBody>
      </p:sp>
      <p:sp>
        <p:nvSpPr>
          <p:cNvPr id="3" name="Stroomdiagram: Verbindingslijn 2">
            <a:extLst>
              <a:ext uri="{FF2B5EF4-FFF2-40B4-BE49-F238E27FC236}">
                <a16:creationId xmlns:a16="http://schemas.microsoft.com/office/drawing/2014/main" id="{27BC4C4A-4E6E-478C-9DA9-439FE0D13F39}"/>
              </a:ext>
            </a:extLst>
          </p:cNvPr>
          <p:cNvSpPr/>
          <p:nvPr/>
        </p:nvSpPr>
        <p:spPr>
          <a:xfrm>
            <a:off x="3409307" y="3273553"/>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Waar heb je geld voor nodig? </a:t>
            </a:r>
          </a:p>
        </p:txBody>
      </p:sp>
      <p:sp>
        <p:nvSpPr>
          <p:cNvPr id="16" name="Stroomdiagram: Verbindingslijn 15">
            <a:extLst>
              <a:ext uri="{FF2B5EF4-FFF2-40B4-BE49-F238E27FC236}">
                <a16:creationId xmlns:a16="http://schemas.microsoft.com/office/drawing/2014/main" id="{73BC3906-B867-43EF-9045-588482663092}"/>
              </a:ext>
            </a:extLst>
          </p:cNvPr>
          <p:cNvSpPr/>
          <p:nvPr/>
        </p:nvSpPr>
        <p:spPr>
          <a:xfrm>
            <a:off x="6126821" y="4095280"/>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Hoeveel? </a:t>
            </a:r>
          </a:p>
        </p:txBody>
      </p:sp>
      <p:sp>
        <p:nvSpPr>
          <p:cNvPr id="17" name="Stroomdiagram: Verbindingslijn 16">
            <a:extLst>
              <a:ext uri="{FF2B5EF4-FFF2-40B4-BE49-F238E27FC236}">
                <a16:creationId xmlns:a16="http://schemas.microsoft.com/office/drawing/2014/main" id="{2E8D0843-AEAB-408C-A9B0-5F0CE3D8A20E}"/>
              </a:ext>
            </a:extLst>
          </p:cNvPr>
          <p:cNvSpPr/>
          <p:nvPr/>
        </p:nvSpPr>
        <p:spPr>
          <a:xfrm>
            <a:off x="8710773" y="4988960"/>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Hoe kom je daar aan?!</a:t>
            </a:r>
          </a:p>
        </p:txBody>
      </p:sp>
      <p:pic>
        <p:nvPicPr>
          <p:cNvPr id="8" name="Afbeelding 7">
            <a:extLst>
              <a:ext uri="{FF2B5EF4-FFF2-40B4-BE49-F238E27FC236}">
                <a16:creationId xmlns:a16="http://schemas.microsoft.com/office/drawing/2014/main" id="{3E8F4C52-78C3-469E-893C-39320848F3CA}"/>
              </a:ext>
            </a:extLst>
          </p:cNvPr>
          <p:cNvPicPr>
            <a:picLocks noChangeAspect="1"/>
          </p:cNvPicPr>
          <p:nvPr/>
        </p:nvPicPr>
        <p:blipFill>
          <a:blip r:embed="rId3"/>
          <a:stretch>
            <a:fillRect/>
          </a:stretch>
        </p:blipFill>
        <p:spPr>
          <a:xfrm>
            <a:off x="7886700" y="2253996"/>
            <a:ext cx="2857500" cy="1600200"/>
          </a:xfrm>
          <a:prstGeom prst="rect">
            <a:avLst/>
          </a:prstGeom>
        </p:spPr>
      </p:pic>
      <p:sp>
        <p:nvSpPr>
          <p:cNvPr id="18" name="Stroomdiagram: Verbindingslijn 17">
            <a:extLst>
              <a:ext uri="{FF2B5EF4-FFF2-40B4-BE49-F238E27FC236}">
                <a16:creationId xmlns:a16="http://schemas.microsoft.com/office/drawing/2014/main" id="{45937840-7F0F-45FB-970F-F37ED9E36C73}"/>
              </a:ext>
            </a:extLst>
          </p:cNvPr>
          <p:cNvSpPr/>
          <p:nvPr/>
        </p:nvSpPr>
        <p:spPr>
          <a:xfrm>
            <a:off x="612595" y="4188568"/>
            <a:ext cx="3009473"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Wat kun je op </a:t>
            </a:r>
            <a:r>
              <a:rPr lang="nl-NL" sz="2000"/>
              <a:t>een andere manier regelen? </a:t>
            </a:r>
          </a:p>
        </p:txBody>
      </p:sp>
    </p:spTree>
    <p:extLst>
      <p:ext uri="{BB962C8B-B14F-4D97-AF65-F5344CB8AC3E}">
        <p14:creationId xmlns:p14="http://schemas.microsoft.com/office/powerpoint/2010/main" val="253758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0F865-13DD-4B12-B2EE-0EFF0115A822}"/>
              </a:ext>
            </a:extLst>
          </p:cNvPr>
          <p:cNvSpPr>
            <a:spLocks noGrp="1"/>
          </p:cNvSpPr>
          <p:nvPr>
            <p:ph type="title"/>
          </p:nvPr>
        </p:nvSpPr>
        <p:spPr>
          <a:solidFill>
            <a:schemeClr val="accent4"/>
          </a:solidFill>
        </p:spPr>
        <p:txBody>
          <a:bodyPr/>
          <a:lstStyle/>
          <a:p>
            <a:r>
              <a:rPr lang="nl-NL"/>
              <a:t>Hoe kom je aan geld?!</a:t>
            </a:r>
          </a:p>
        </p:txBody>
      </p:sp>
      <p:sp>
        <p:nvSpPr>
          <p:cNvPr id="3" name="Tekstvak 2">
            <a:extLst>
              <a:ext uri="{FF2B5EF4-FFF2-40B4-BE49-F238E27FC236}">
                <a16:creationId xmlns:a16="http://schemas.microsoft.com/office/drawing/2014/main" id="{8630F024-E8BA-47F0-A343-41076EC08F27}"/>
              </a:ext>
            </a:extLst>
          </p:cNvPr>
          <p:cNvSpPr txBox="1"/>
          <p:nvPr/>
        </p:nvSpPr>
        <p:spPr>
          <a:xfrm>
            <a:off x="1024127" y="2578814"/>
            <a:ext cx="9866479" cy="954107"/>
          </a:xfrm>
          <a:prstGeom prst="rect">
            <a:avLst/>
          </a:prstGeom>
          <a:noFill/>
        </p:spPr>
        <p:txBody>
          <a:bodyPr wrap="square" rtlCol="0">
            <a:spAutoFit/>
          </a:bodyPr>
          <a:lstStyle/>
          <a:p>
            <a:r>
              <a:rPr lang="nl-NL" sz="2800" dirty="0"/>
              <a:t>Inkomsten uit bv. verkoop, levering van een diens of deelnemersbijdrage </a:t>
            </a:r>
          </a:p>
        </p:txBody>
      </p:sp>
      <p:sp>
        <p:nvSpPr>
          <p:cNvPr id="4" name="Tekstvak 3">
            <a:extLst>
              <a:ext uri="{FF2B5EF4-FFF2-40B4-BE49-F238E27FC236}">
                <a16:creationId xmlns:a16="http://schemas.microsoft.com/office/drawing/2014/main" id="{F6CB643E-EB00-431A-9702-EA8E8B4E2378}"/>
              </a:ext>
            </a:extLst>
          </p:cNvPr>
          <p:cNvSpPr txBox="1"/>
          <p:nvPr/>
        </p:nvSpPr>
        <p:spPr>
          <a:xfrm>
            <a:off x="1024128" y="3765293"/>
            <a:ext cx="9188384" cy="523220"/>
          </a:xfrm>
          <a:prstGeom prst="rect">
            <a:avLst/>
          </a:prstGeom>
          <a:noFill/>
        </p:spPr>
        <p:txBody>
          <a:bodyPr wrap="square" rtlCol="0">
            <a:spAutoFit/>
          </a:bodyPr>
          <a:lstStyle/>
          <a:p>
            <a:r>
              <a:rPr lang="nl-NL" sz="2800"/>
              <a:t>Subsidie van bv. de gemeente</a:t>
            </a:r>
          </a:p>
        </p:txBody>
      </p:sp>
      <p:sp>
        <p:nvSpPr>
          <p:cNvPr id="5" name="Tekstvak 4">
            <a:extLst>
              <a:ext uri="{FF2B5EF4-FFF2-40B4-BE49-F238E27FC236}">
                <a16:creationId xmlns:a16="http://schemas.microsoft.com/office/drawing/2014/main" id="{EE7E3CDD-7FF0-47A3-8699-3858F134F76C}"/>
              </a:ext>
            </a:extLst>
          </p:cNvPr>
          <p:cNvSpPr txBox="1"/>
          <p:nvPr/>
        </p:nvSpPr>
        <p:spPr>
          <a:xfrm>
            <a:off x="1024128" y="4700427"/>
            <a:ext cx="9188384" cy="523220"/>
          </a:xfrm>
          <a:prstGeom prst="rect">
            <a:avLst/>
          </a:prstGeom>
          <a:noFill/>
        </p:spPr>
        <p:txBody>
          <a:bodyPr wrap="square" rtlCol="0">
            <a:spAutoFit/>
          </a:bodyPr>
          <a:lstStyle/>
          <a:p>
            <a:r>
              <a:rPr lang="nl-NL" sz="2800"/>
              <a:t>Donaties of een gift van bv. gelijkgestemden  </a:t>
            </a:r>
          </a:p>
        </p:txBody>
      </p:sp>
      <p:sp>
        <p:nvSpPr>
          <p:cNvPr id="7" name="Tekstvak 6">
            <a:extLst>
              <a:ext uri="{FF2B5EF4-FFF2-40B4-BE49-F238E27FC236}">
                <a16:creationId xmlns:a16="http://schemas.microsoft.com/office/drawing/2014/main" id="{AC2704A1-98D6-4934-8A59-BAAE33940393}"/>
              </a:ext>
            </a:extLst>
          </p:cNvPr>
          <p:cNvSpPr txBox="1"/>
          <p:nvPr/>
        </p:nvSpPr>
        <p:spPr>
          <a:xfrm>
            <a:off x="1024127" y="5628010"/>
            <a:ext cx="9188384" cy="523220"/>
          </a:xfrm>
          <a:prstGeom prst="rect">
            <a:avLst/>
          </a:prstGeom>
          <a:noFill/>
        </p:spPr>
        <p:txBody>
          <a:bodyPr wrap="square" rtlCol="0">
            <a:spAutoFit/>
          </a:bodyPr>
          <a:lstStyle/>
          <a:p>
            <a:r>
              <a:rPr lang="nl-NL" sz="2800"/>
              <a:t>Inkomsten uit speciale acties of sponsoracties  </a:t>
            </a:r>
          </a:p>
        </p:txBody>
      </p:sp>
    </p:spTree>
    <p:extLst>
      <p:ext uri="{BB962C8B-B14F-4D97-AF65-F5344CB8AC3E}">
        <p14:creationId xmlns:p14="http://schemas.microsoft.com/office/powerpoint/2010/main" val="236924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me - Subono - sponsorgelden ophalen voor scholen en verenigingen">
            <a:extLst>
              <a:ext uri="{FF2B5EF4-FFF2-40B4-BE49-F238E27FC236}">
                <a16:creationId xmlns:a16="http://schemas.microsoft.com/office/drawing/2014/main" id="{33EFCB8B-FDA8-43A8-9A4A-179C9D185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068" y="369655"/>
            <a:ext cx="2324100" cy="1162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8" name="Picture 4" descr="Sponsoracties - KdO Dordrecht">
            <a:extLst>
              <a:ext uri="{FF2B5EF4-FFF2-40B4-BE49-F238E27FC236}">
                <a16:creationId xmlns:a16="http://schemas.microsoft.com/office/drawing/2014/main" id="{C0AD3957-438A-4DDF-A980-F9258AAAAF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008" y="3815191"/>
            <a:ext cx="3028950" cy="15144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0" name="Picture 6" descr="Sponsor acties | Nino">
            <a:extLst>
              <a:ext uri="{FF2B5EF4-FFF2-40B4-BE49-F238E27FC236}">
                <a16:creationId xmlns:a16="http://schemas.microsoft.com/office/drawing/2014/main" id="{D4C89C97-57D8-4339-80A8-B1F1A4A916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6550" y="685371"/>
            <a:ext cx="2705100" cy="1685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32" name="Picture 8" descr="PLUS Mijnsheerenland Sponsoractie – MaasMuziek">
            <a:extLst>
              <a:ext uri="{FF2B5EF4-FFF2-40B4-BE49-F238E27FC236}">
                <a16:creationId xmlns:a16="http://schemas.microsoft.com/office/drawing/2014/main" id="{38567D83-6274-4C22-AF86-FA754063B5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787" y="4058079"/>
            <a:ext cx="1800225" cy="2543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4" name="Picture 10" descr="Jantje Beton Collecte 2020, nu ook online!">
            <a:extLst>
              <a:ext uri="{FF2B5EF4-FFF2-40B4-BE49-F238E27FC236}">
                <a16:creationId xmlns:a16="http://schemas.microsoft.com/office/drawing/2014/main" id="{2AE14B27-2C79-4096-ACE3-2E2740072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58938" y="4439774"/>
            <a:ext cx="22002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Vriendenloterij en VVR | Voetbal Vereniging Rijsbergen">
            <a:extLst>
              <a:ext uri="{FF2B5EF4-FFF2-40B4-BE49-F238E27FC236}">
                <a16:creationId xmlns:a16="http://schemas.microsoft.com/office/drawing/2014/main" id="{B3CF1473-978C-4EA4-88BE-BE2CCBC93A6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3988" y="527514"/>
            <a:ext cx="3705225" cy="12287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Grote Clubactie 2020 - DGC Drachten">
            <a:extLst>
              <a:ext uri="{FF2B5EF4-FFF2-40B4-BE49-F238E27FC236}">
                <a16:creationId xmlns:a16="http://schemas.microsoft.com/office/drawing/2014/main" id="{5A94EEFF-4B84-4137-BD97-419DC357D8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0711" y="4373099"/>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 name="Afbeelding 1">
            <a:extLst>
              <a:ext uri="{FF2B5EF4-FFF2-40B4-BE49-F238E27FC236}">
                <a16:creationId xmlns:a16="http://schemas.microsoft.com/office/drawing/2014/main" id="{9EE5CA06-6A24-426B-B396-E1C660493FA8}"/>
              </a:ext>
            </a:extLst>
          </p:cNvPr>
          <p:cNvPicPr>
            <a:picLocks noChangeAspect="1"/>
          </p:cNvPicPr>
          <p:nvPr/>
        </p:nvPicPr>
        <p:blipFill>
          <a:blip r:embed="rId9"/>
          <a:stretch>
            <a:fillRect/>
          </a:stretch>
        </p:blipFill>
        <p:spPr>
          <a:xfrm>
            <a:off x="7902273" y="2034765"/>
            <a:ext cx="3600450" cy="1266825"/>
          </a:xfrm>
          <a:prstGeom prst="rect">
            <a:avLst/>
          </a:prstGeom>
        </p:spPr>
      </p:pic>
      <p:sp>
        <p:nvSpPr>
          <p:cNvPr id="4" name="Ovaal 3">
            <a:extLst>
              <a:ext uri="{FF2B5EF4-FFF2-40B4-BE49-F238E27FC236}">
                <a16:creationId xmlns:a16="http://schemas.microsoft.com/office/drawing/2014/main" id="{F7D32CC5-ABEC-4021-BDEA-CD457F11E146}"/>
              </a:ext>
            </a:extLst>
          </p:cNvPr>
          <p:cNvSpPr/>
          <p:nvPr/>
        </p:nvSpPr>
        <p:spPr>
          <a:xfrm>
            <a:off x="222742" y="195422"/>
            <a:ext cx="6116412" cy="2794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Ovaal 11">
            <a:extLst>
              <a:ext uri="{FF2B5EF4-FFF2-40B4-BE49-F238E27FC236}">
                <a16:creationId xmlns:a16="http://schemas.microsoft.com/office/drawing/2014/main" id="{04B70DF9-E3A9-4D67-8A40-460486A4A33E}"/>
              </a:ext>
            </a:extLst>
          </p:cNvPr>
          <p:cNvSpPr/>
          <p:nvPr/>
        </p:nvSpPr>
        <p:spPr>
          <a:xfrm>
            <a:off x="106346" y="3721653"/>
            <a:ext cx="6116412" cy="2794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Ovaal 12">
            <a:extLst>
              <a:ext uri="{FF2B5EF4-FFF2-40B4-BE49-F238E27FC236}">
                <a16:creationId xmlns:a16="http://schemas.microsoft.com/office/drawing/2014/main" id="{AA1A289C-ABD6-4CCB-BB19-375322ABD75C}"/>
              </a:ext>
            </a:extLst>
          </p:cNvPr>
          <p:cNvSpPr/>
          <p:nvPr/>
        </p:nvSpPr>
        <p:spPr>
          <a:xfrm>
            <a:off x="7489861" y="22956"/>
            <a:ext cx="4630220" cy="36199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Ovaal 13">
            <a:extLst>
              <a:ext uri="{FF2B5EF4-FFF2-40B4-BE49-F238E27FC236}">
                <a16:creationId xmlns:a16="http://schemas.microsoft.com/office/drawing/2014/main" id="{689CA6CB-449E-48A8-8FF5-1E290908A607}"/>
              </a:ext>
            </a:extLst>
          </p:cNvPr>
          <p:cNvSpPr/>
          <p:nvPr/>
        </p:nvSpPr>
        <p:spPr>
          <a:xfrm>
            <a:off x="6339154" y="3902949"/>
            <a:ext cx="5678454" cy="28808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84807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34E3ADD-482F-4E5E-BADE-FD821E535FD1}"/>
              </a:ext>
            </a:extLst>
          </p:cNvPr>
          <p:cNvSpPr txBox="1"/>
          <p:nvPr/>
        </p:nvSpPr>
        <p:spPr>
          <a:xfrm>
            <a:off x="566001" y="505637"/>
            <a:ext cx="3610466" cy="646331"/>
          </a:xfrm>
          <a:prstGeom prst="rect">
            <a:avLst/>
          </a:prstGeom>
          <a:noFill/>
        </p:spPr>
        <p:txBody>
          <a:bodyPr wrap="square" rtlCol="0">
            <a:spAutoFit/>
          </a:bodyPr>
          <a:lstStyle/>
          <a:p>
            <a:r>
              <a:rPr lang="nl-NL" sz="3600">
                <a:solidFill>
                  <a:schemeClr val="accent2"/>
                </a:solidFill>
              </a:rPr>
              <a:t>Subsidieland</a:t>
            </a:r>
            <a:r>
              <a:rPr lang="nl-NL"/>
              <a:t> </a:t>
            </a:r>
          </a:p>
        </p:txBody>
      </p:sp>
      <p:pic>
        <p:nvPicPr>
          <p:cNvPr id="3" name="Afbeelding 2">
            <a:extLst>
              <a:ext uri="{FF2B5EF4-FFF2-40B4-BE49-F238E27FC236}">
                <a16:creationId xmlns:a16="http://schemas.microsoft.com/office/drawing/2014/main" id="{0D15C060-BECE-49F0-B5C6-788D9D188D0E}"/>
              </a:ext>
            </a:extLst>
          </p:cNvPr>
          <p:cNvPicPr>
            <a:picLocks noChangeAspect="1"/>
          </p:cNvPicPr>
          <p:nvPr/>
        </p:nvPicPr>
        <p:blipFill>
          <a:blip r:embed="rId2"/>
          <a:stretch>
            <a:fillRect/>
          </a:stretch>
        </p:blipFill>
        <p:spPr>
          <a:xfrm>
            <a:off x="4132432" y="1642354"/>
            <a:ext cx="2857500" cy="1504950"/>
          </a:xfrm>
          <a:prstGeom prst="rect">
            <a:avLst/>
          </a:prstGeom>
        </p:spPr>
      </p:pic>
      <p:pic>
        <p:nvPicPr>
          <p:cNvPr id="4" name="Afbeelding 3">
            <a:extLst>
              <a:ext uri="{FF2B5EF4-FFF2-40B4-BE49-F238E27FC236}">
                <a16:creationId xmlns:a16="http://schemas.microsoft.com/office/drawing/2014/main" id="{01685B67-4BF4-45C7-A504-C2AF717E95B6}"/>
              </a:ext>
            </a:extLst>
          </p:cNvPr>
          <p:cNvPicPr>
            <a:picLocks noChangeAspect="1"/>
          </p:cNvPicPr>
          <p:nvPr/>
        </p:nvPicPr>
        <p:blipFill>
          <a:blip r:embed="rId3"/>
          <a:stretch>
            <a:fillRect/>
          </a:stretch>
        </p:blipFill>
        <p:spPr>
          <a:xfrm>
            <a:off x="8272856" y="505637"/>
            <a:ext cx="2743200" cy="1666875"/>
          </a:xfrm>
          <a:prstGeom prst="rect">
            <a:avLst/>
          </a:prstGeom>
        </p:spPr>
      </p:pic>
      <p:pic>
        <p:nvPicPr>
          <p:cNvPr id="5" name="Afbeelding 4">
            <a:extLst>
              <a:ext uri="{FF2B5EF4-FFF2-40B4-BE49-F238E27FC236}">
                <a16:creationId xmlns:a16="http://schemas.microsoft.com/office/drawing/2014/main" id="{659F2284-E416-49F6-AD82-84AD75C4CEF3}"/>
              </a:ext>
            </a:extLst>
          </p:cNvPr>
          <p:cNvPicPr>
            <a:picLocks noChangeAspect="1"/>
          </p:cNvPicPr>
          <p:nvPr/>
        </p:nvPicPr>
        <p:blipFill>
          <a:blip r:embed="rId4"/>
          <a:stretch>
            <a:fillRect/>
          </a:stretch>
        </p:blipFill>
        <p:spPr>
          <a:xfrm>
            <a:off x="2295237" y="3787109"/>
            <a:ext cx="4552950" cy="1000125"/>
          </a:xfrm>
          <a:prstGeom prst="rect">
            <a:avLst/>
          </a:prstGeom>
        </p:spPr>
      </p:pic>
      <p:pic>
        <p:nvPicPr>
          <p:cNvPr id="6" name="Afbeelding 5">
            <a:extLst>
              <a:ext uri="{FF2B5EF4-FFF2-40B4-BE49-F238E27FC236}">
                <a16:creationId xmlns:a16="http://schemas.microsoft.com/office/drawing/2014/main" id="{F6C1D744-FC38-45E9-BD44-628E3CC4FF02}"/>
              </a:ext>
            </a:extLst>
          </p:cNvPr>
          <p:cNvPicPr>
            <a:picLocks noChangeAspect="1"/>
          </p:cNvPicPr>
          <p:nvPr/>
        </p:nvPicPr>
        <p:blipFill>
          <a:blip r:embed="rId5"/>
          <a:stretch>
            <a:fillRect/>
          </a:stretch>
        </p:blipFill>
        <p:spPr>
          <a:xfrm>
            <a:off x="8501456" y="2706021"/>
            <a:ext cx="2286000" cy="1581150"/>
          </a:xfrm>
          <a:prstGeom prst="rect">
            <a:avLst/>
          </a:prstGeom>
        </p:spPr>
      </p:pic>
      <p:pic>
        <p:nvPicPr>
          <p:cNvPr id="7" name="Afbeelding 6">
            <a:extLst>
              <a:ext uri="{FF2B5EF4-FFF2-40B4-BE49-F238E27FC236}">
                <a16:creationId xmlns:a16="http://schemas.microsoft.com/office/drawing/2014/main" id="{F29763F3-E57C-4441-B30A-75D4E65CB5D2}"/>
              </a:ext>
            </a:extLst>
          </p:cNvPr>
          <p:cNvPicPr>
            <a:picLocks noChangeAspect="1"/>
          </p:cNvPicPr>
          <p:nvPr/>
        </p:nvPicPr>
        <p:blipFill>
          <a:blip r:embed="rId6"/>
          <a:stretch>
            <a:fillRect/>
          </a:stretch>
        </p:blipFill>
        <p:spPr>
          <a:xfrm>
            <a:off x="1094884" y="1499479"/>
            <a:ext cx="2552700" cy="1790700"/>
          </a:xfrm>
          <a:prstGeom prst="rect">
            <a:avLst/>
          </a:prstGeom>
        </p:spPr>
      </p:pic>
      <p:pic>
        <p:nvPicPr>
          <p:cNvPr id="8" name="Afbeelding 7">
            <a:extLst>
              <a:ext uri="{FF2B5EF4-FFF2-40B4-BE49-F238E27FC236}">
                <a16:creationId xmlns:a16="http://schemas.microsoft.com/office/drawing/2014/main" id="{6B462249-5CE5-415E-A591-28C9927150C5}"/>
              </a:ext>
            </a:extLst>
          </p:cNvPr>
          <p:cNvPicPr>
            <a:picLocks noChangeAspect="1"/>
          </p:cNvPicPr>
          <p:nvPr/>
        </p:nvPicPr>
        <p:blipFill>
          <a:blip r:embed="rId7"/>
          <a:stretch>
            <a:fillRect/>
          </a:stretch>
        </p:blipFill>
        <p:spPr>
          <a:xfrm>
            <a:off x="4717396" y="5505417"/>
            <a:ext cx="6770451" cy="846946"/>
          </a:xfrm>
          <a:prstGeom prst="rect">
            <a:avLst/>
          </a:prstGeom>
        </p:spPr>
      </p:pic>
    </p:spTree>
    <p:extLst>
      <p:ext uri="{BB962C8B-B14F-4D97-AF65-F5344CB8AC3E}">
        <p14:creationId xmlns:p14="http://schemas.microsoft.com/office/powerpoint/2010/main" val="3538899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8">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hthoek 1">
            <a:extLst>
              <a:ext uri="{FF2B5EF4-FFF2-40B4-BE49-F238E27FC236}">
                <a16:creationId xmlns:a16="http://schemas.microsoft.com/office/drawing/2014/main" id="{9E63EE60-09E3-4B00-A81A-1A71F1A13A8D}"/>
              </a:ext>
            </a:extLst>
          </p:cNvPr>
          <p:cNvSpPr/>
          <p:nvPr/>
        </p:nvSpPr>
        <p:spPr>
          <a:xfrm>
            <a:off x="1024128" y="585216"/>
            <a:ext cx="5520509" cy="1499616"/>
          </a:xfrm>
          <a:prstGeom prst="rect">
            <a:avLst/>
          </a:prstGeom>
        </p:spPr>
        <p:txBody>
          <a:bodyPr vert="horz" lIns="91440" tIns="45720" rIns="91440" bIns="45720" rtlCol="0" anchor="ctr">
            <a:normAutofit/>
          </a:bodyPr>
          <a:lstStyle/>
          <a:p>
            <a:pPr defTabSz="914400">
              <a:lnSpc>
                <a:spcPct val="80000"/>
              </a:lnSpc>
              <a:spcBef>
                <a:spcPct val="0"/>
              </a:spcBef>
              <a:spcAft>
                <a:spcPts val="600"/>
              </a:spcAft>
            </a:pPr>
            <a:r>
              <a:rPr lang="en-US" sz="4000" cap="all" spc="100">
                <a:solidFill>
                  <a:schemeClr val="tx1">
                    <a:lumMod val="95000"/>
                    <a:lumOff val="5000"/>
                  </a:schemeClr>
                </a:solidFill>
                <a:latin typeface="+mj-lt"/>
                <a:ea typeface="+mj-ea"/>
                <a:cs typeface="+mj-cs"/>
              </a:rPr>
              <a:t>Subsidies </a:t>
            </a:r>
            <a:r>
              <a:rPr lang="en-US" sz="4000" cap="all" spc="100" err="1">
                <a:solidFill>
                  <a:schemeClr val="tx1">
                    <a:lumMod val="95000"/>
                    <a:lumOff val="5000"/>
                  </a:schemeClr>
                </a:solidFill>
                <a:latin typeface="+mj-lt"/>
                <a:ea typeface="+mj-ea"/>
                <a:cs typeface="+mj-cs"/>
              </a:rPr>
              <a:t>aanvragen</a:t>
            </a:r>
            <a:endParaRPr lang="en-US" sz="4000" cap="all" spc="100">
              <a:solidFill>
                <a:schemeClr val="tx1">
                  <a:lumMod val="95000"/>
                  <a:lumOff val="5000"/>
                </a:schemeClr>
              </a:solidFill>
              <a:latin typeface="+mj-lt"/>
              <a:ea typeface="+mj-ea"/>
              <a:cs typeface="+mj-cs"/>
            </a:endParaRPr>
          </a:p>
        </p:txBody>
      </p:sp>
      <p:sp>
        <p:nvSpPr>
          <p:cNvPr id="3" name="Tekstvak 2">
            <a:extLst>
              <a:ext uri="{FF2B5EF4-FFF2-40B4-BE49-F238E27FC236}">
                <a16:creationId xmlns:a16="http://schemas.microsoft.com/office/drawing/2014/main" id="{2DAA2FB3-097B-4038-AD69-4AF9276C806B}"/>
              </a:ext>
            </a:extLst>
          </p:cNvPr>
          <p:cNvSpPr txBox="1"/>
          <p:nvPr/>
        </p:nvSpPr>
        <p:spPr>
          <a:xfrm>
            <a:off x="1096047" y="1858800"/>
            <a:ext cx="8941805" cy="3931920"/>
          </a:xfrm>
          <a:prstGeom prst="rect">
            <a:avLst/>
          </a:prstGeom>
        </p:spPr>
        <p:txBody>
          <a:bodyPr vert="horz" lIns="45720" tIns="45720" rIns="45720" bIns="45720" rtlCol="0">
            <a:noAutofit/>
          </a:bodyPr>
          <a:lstStyle/>
          <a:p>
            <a:pPr defTabSz="914400">
              <a:lnSpc>
                <a:spcPct val="90000"/>
              </a:lnSpc>
              <a:spcAft>
                <a:spcPts val="600"/>
              </a:spcAft>
              <a:buClr>
                <a:schemeClr val="accent1"/>
              </a:buClr>
            </a:pPr>
            <a:r>
              <a:rPr lang="nl-NL" sz="2400" dirty="0"/>
              <a:t>Opdracht 2</a:t>
            </a:r>
          </a:p>
          <a:p>
            <a:pPr defTabSz="914400">
              <a:lnSpc>
                <a:spcPct val="90000"/>
              </a:lnSpc>
              <a:spcAft>
                <a:spcPts val="600"/>
              </a:spcAft>
              <a:buClr>
                <a:schemeClr val="accent1"/>
              </a:buClr>
            </a:pPr>
            <a:r>
              <a:rPr lang="nl-NL" sz="2400" dirty="0"/>
              <a:t>a. Waarvoor heb je voor jouw organisatie of activiteiten subsidie nodig?</a:t>
            </a:r>
          </a:p>
          <a:p>
            <a:pPr marL="342900" indent="-342900" defTabSz="914400">
              <a:lnSpc>
                <a:spcPct val="90000"/>
              </a:lnSpc>
              <a:spcAft>
                <a:spcPts val="600"/>
              </a:spcAft>
              <a:buClr>
                <a:schemeClr val="accent1"/>
              </a:buClr>
              <a:buFontTx/>
              <a:buChar char="-"/>
            </a:pPr>
            <a:r>
              <a:rPr lang="nl-NL" sz="2400" dirty="0"/>
              <a:t>Salaris </a:t>
            </a:r>
          </a:p>
          <a:p>
            <a:pPr marL="342900" indent="-342900" defTabSz="914400">
              <a:lnSpc>
                <a:spcPct val="90000"/>
              </a:lnSpc>
              <a:spcAft>
                <a:spcPts val="600"/>
              </a:spcAft>
              <a:buClr>
                <a:schemeClr val="accent1"/>
              </a:buClr>
              <a:buFontTx/>
              <a:buChar char="-"/>
            </a:pPr>
            <a:r>
              <a:rPr lang="nl-NL" sz="2400" dirty="0"/>
              <a:t>Materialen</a:t>
            </a:r>
          </a:p>
          <a:p>
            <a:pPr marL="342900" indent="-342900" defTabSz="914400">
              <a:lnSpc>
                <a:spcPct val="90000"/>
              </a:lnSpc>
              <a:spcAft>
                <a:spcPts val="600"/>
              </a:spcAft>
              <a:buClr>
                <a:schemeClr val="accent1"/>
              </a:buClr>
              <a:buFontTx/>
              <a:buChar char="-"/>
            </a:pPr>
            <a:r>
              <a:rPr lang="nl-NL" sz="2400" dirty="0"/>
              <a:t>Activiteiten </a:t>
            </a:r>
          </a:p>
          <a:p>
            <a:pPr marL="342900" indent="-342900" defTabSz="914400">
              <a:lnSpc>
                <a:spcPct val="90000"/>
              </a:lnSpc>
              <a:spcAft>
                <a:spcPts val="600"/>
              </a:spcAft>
              <a:buClr>
                <a:schemeClr val="accent1"/>
              </a:buClr>
              <a:buFontTx/>
              <a:buChar char="-"/>
            </a:pPr>
            <a:r>
              <a:rPr lang="nl-NL" sz="2400" dirty="0"/>
              <a:t>Diensten</a:t>
            </a:r>
          </a:p>
          <a:p>
            <a:pPr marL="342900" indent="-342900" defTabSz="914400">
              <a:lnSpc>
                <a:spcPct val="90000"/>
              </a:lnSpc>
              <a:spcAft>
                <a:spcPts val="600"/>
              </a:spcAft>
              <a:buClr>
                <a:schemeClr val="accent1"/>
              </a:buClr>
              <a:buFontTx/>
              <a:buChar char="-"/>
            </a:pPr>
            <a:r>
              <a:rPr lang="nl-NL" sz="2400" dirty="0"/>
              <a:t>Randvoorwaarden</a:t>
            </a:r>
          </a:p>
          <a:p>
            <a:pPr marL="342900" indent="-342900" defTabSz="914400">
              <a:lnSpc>
                <a:spcPct val="90000"/>
              </a:lnSpc>
              <a:spcAft>
                <a:spcPts val="600"/>
              </a:spcAft>
              <a:buClr>
                <a:schemeClr val="accent1"/>
              </a:buClr>
              <a:buFontTx/>
              <a:buChar char="-"/>
            </a:pPr>
            <a:r>
              <a:rPr lang="nl-NL" sz="2400" dirty="0"/>
              <a:t>Training </a:t>
            </a:r>
          </a:p>
          <a:p>
            <a:pPr marL="342900" indent="-342900" defTabSz="914400">
              <a:lnSpc>
                <a:spcPct val="90000"/>
              </a:lnSpc>
              <a:spcAft>
                <a:spcPts val="600"/>
              </a:spcAft>
              <a:buClr>
                <a:schemeClr val="accent1"/>
              </a:buClr>
              <a:buFontTx/>
              <a:buChar char="-"/>
            </a:pPr>
            <a:r>
              <a:rPr lang="nl-NL" sz="2400" dirty="0"/>
              <a:t>Anders nl. </a:t>
            </a:r>
          </a:p>
          <a:p>
            <a:pPr defTabSz="914400">
              <a:lnSpc>
                <a:spcPct val="90000"/>
              </a:lnSpc>
              <a:spcAft>
                <a:spcPts val="600"/>
              </a:spcAft>
              <a:buClr>
                <a:schemeClr val="accent1"/>
              </a:buClr>
            </a:pPr>
            <a:r>
              <a:rPr lang="nl-NL" sz="2400" dirty="0"/>
              <a:t> b. Waar kun je die subsidie aanvragen?</a:t>
            </a:r>
          </a:p>
        </p:txBody>
      </p:sp>
      <p:sp>
        <p:nvSpPr>
          <p:cNvPr id="5" name="Pijl: links 4">
            <a:extLst>
              <a:ext uri="{FF2B5EF4-FFF2-40B4-BE49-F238E27FC236}">
                <a16:creationId xmlns:a16="http://schemas.microsoft.com/office/drawing/2014/main" id="{5F35B05A-BD60-48F6-8BD8-9ECD83132C46}"/>
              </a:ext>
            </a:extLst>
          </p:cNvPr>
          <p:cNvSpPr/>
          <p:nvPr/>
        </p:nvSpPr>
        <p:spPr>
          <a:xfrm>
            <a:off x="6000109" y="2732926"/>
            <a:ext cx="5650786" cy="33699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Begin hier vast mee en werk er buiten de les aan verder. </a:t>
            </a:r>
          </a:p>
          <a:p>
            <a:pPr algn="ctr"/>
            <a:r>
              <a:rPr lang="nl-NL" sz="2400" dirty="0"/>
              <a:t>Graag inleveren via chat per groep; volgende les bespreken we het! </a:t>
            </a:r>
          </a:p>
        </p:txBody>
      </p:sp>
    </p:spTree>
    <p:extLst>
      <p:ext uri="{BB962C8B-B14F-4D97-AF65-F5344CB8AC3E}">
        <p14:creationId xmlns:p14="http://schemas.microsoft.com/office/powerpoint/2010/main" val="295919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55CF4C96-BB30-44A9-80B1-BC989E0B66D4}"/>
              </a:ext>
            </a:extLst>
          </p:cNvPr>
          <p:cNvSpPr txBox="1"/>
          <p:nvPr/>
        </p:nvSpPr>
        <p:spPr>
          <a:xfrm>
            <a:off x="1202075" y="370400"/>
            <a:ext cx="9185096" cy="830997"/>
          </a:xfrm>
          <a:prstGeom prst="rect">
            <a:avLst/>
          </a:prstGeom>
          <a:noFill/>
        </p:spPr>
        <p:txBody>
          <a:bodyPr wrap="square" lIns="91440" tIns="45720" rIns="91440" bIns="45720" rtlCol="0" anchor="t">
            <a:spAutoFit/>
          </a:bodyPr>
          <a:lstStyle/>
          <a:p>
            <a:r>
              <a:rPr lang="nl-NL" sz="2400" dirty="0"/>
              <a:t>Groep nummer:</a:t>
            </a:r>
            <a:endParaRPr lang="nl-NL" dirty="0"/>
          </a:p>
          <a:p>
            <a:r>
              <a:rPr lang="nl-NL" sz="2400" dirty="0"/>
              <a:t>Opdracht:</a:t>
            </a:r>
          </a:p>
        </p:txBody>
      </p:sp>
      <p:graphicFrame>
        <p:nvGraphicFramePr>
          <p:cNvPr id="3" name="Tabel 3">
            <a:extLst>
              <a:ext uri="{FF2B5EF4-FFF2-40B4-BE49-F238E27FC236}">
                <a16:creationId xmlns:a16="http://schemas.microsoft.com/office/drawing/2014/main" id="{0EA0721F-0CBF-482A-845C-0C810EC5B58C}"/>
              </a:ext>
            </a:extLst>
          </p:cNvPr>
          <p:cNvGraphicFramePr>
            <a:graphicFrameLocks noGrp="1"/>
          </p:cNvGraphicFramePr>
          <p:nvPr>
            <p:extLst>
              <p:ext uri="{D42A27DB-BD31-4B8C-83A1-F6EECF244321}">
                <p14:modId xmlns:p14="http://schemas.microsoft.com/office/powerpoint/2010/main" val="1394884280"/>
              </p:ext>
            </p:extLst>
          </p:nvPr>
        </p:nvGraphicFramePr>
        <p:xfrm>
          <a:off x="1329075" y="1859447"/>
          <a:ext cx="10039565" cy="2677160"/>
        </p:xfrm>
        <a:graphic>
          <a:graphicData uri="http://schemas.openxmlformats.org/drawingml/2006/table">
            <a:tbl>
              <a:tblPr firstRow="1" bandRow="1">
                <a:tableStyleId>{5C22544A-7EE6-4342-B048-85BDC9FD1C3A}</a:tableStyleId>
              </a:tblPr>
              <a:tblGrid>
                <a:gridCol w="3032590">
                  <a:extLst>
                    <a:ext uri="{9D8B030D-6E8A-4147-A177-3AD203B41FA5}">
                      <a16:colId xmlns:a16="http://schemas.microsoft.com/office/drawing/2014/main" val="2549228914"/>
                    </a:ext>
                  </a:extLst>
                </a:gridCol>
                <a:gridCol w="3688423">
                  <a:extLst>
                    <a:ext uri="{9D8B030D-6E8A-4147-A177-3AD203B41FA5}">
                      <a16:colId xmlns:a16="http://schemas.microsoft.com/office/drawing/2014/main" val="1666431911"/>
                    </a:ext>
                  </a:extLst>
                </a:gridCol>
                <a:gridCol w="3318552">
                  <a:extLst>
                    <a:ext uri="{9D8B030D-6E8A-4147-A177-3AD203B41FA5}">
                      <a16:colId xmlns:a16="http://schemas.microsoft.com/office/drawing/2014/main" val="2120875130"/>
                    </a:ext>
                  </a:extLst>
                </a:gridCol>
              </a:tblGrid>
              <a:tr h="816428">
                <a:tc>
                  <a:txBody>
                    <a:bodyPr/>
                    <a:lstStyle/>
                    <a:p>
                      <a:r>
                        <a:rPr lang="nl-NL" sz="2400"/>
                        <a:t>Posten waar we geld voor nodig hebben</a:t>
                      </a:r>
                    </a:p>
                  </a:txBody>
                  <a:tcPr/>
                </a:tc>
                <a:tc>
                  <a:txBody>
                    <a:bodyPr/>
                    <a:lstStyle/>
                    <a:p>
                      <a:r>
                        <a:rPr lang="nl-NL" sz="2400"/>
                        <a:t>Een inschatting van het bedrag:</a:t>
                      </a:r>
                    </a:p>
                  </a:txBody>
                  <a:tcPr/>
                </a:tc>
                <a:tc>
                  <a:txBody>
                    <a:bodyPr/>
                    <a:lstStyle/>
                    <a:p>
                      <a:r>
                        <a:rPr lang="nl-NL" sz="2400"/>
                        <a:t>Waar komt dat geld vandaan?</a:t>
                      </a:r>
                    </a:p>
                  </a:txBody>
                  <a:tcPr/>
                </a:tc>
                <a:extLst>
                  <a:ext uri="{0D108BD9-81ED-4DB2-BD59-A6C34878D82A}">
                    <a16:rowId xmlns:a16="http://schemas.microsoft.com/office/drawing/2014/main" val="178928171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697468132"/>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83199134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640634486"/>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279246011"/>
                  </a:ext>
                </a:extLst>
              </a:tr>
              <a:tr h="370840">
                <a:tc>
                  <a:txBody>
                    <a:bodyPr/>
                    <a:lstStyle/>
                    <a:p>
                      <a:endParaRPr lang="nl-NL"/>
                    </a:p>
                  </a:txBody>
                  <a:tcPr/>
                </a:tc>
                <a:tc>
                  <a:txBody>
                    <a:bodyPr/>
                    <a:lstStyle/>
                    <a:p>
                      <a:r>
                        <a:rPr lang="nl-NL"/>
                        <a:t>Totaal:</a:t>
                      </a:r>
                    </a:p>
                  </a:txBody>
                  <a:tcPr/>
                </a:tc>
                <a:tc>
                  <a:txBody>
                    <a:bodyPr/>
                    <a:lstStyle/>
                    <a:p>
                      <a:endParaRPr lang="nl-NL"/>
                    </a:p>
                  </a:txBody>
                  <a:tcPr/>
                </a:tc>
                <a:extLst>
                  <a:ext uri="{0D108BD9-81ED-4DB2-BD59-A6C34878D82A}">
                    <a16:rowId xmlns:a16="http://schemas.microsoft.com/office/drawing/2014/main" val="894034854"/>
                  </a:ext>
                </a:extLst>
              </a:tr>
            </a:tbl>
          </a:graphicData>
        </a:graphic>
      </p:graphicFrame>
      <p:sp>
        <p:nvSpPr>
          <p:cNvPr id="4" name="Tekstvak 3">
            <a:extLst>
              <a:ext uri="{FF2B5EF4-FFF2-40B4-BE49-F238E27FC236}">
                <a16:creationId xmlns:a16="http://schemas.microsoft.com/office/drawing/2014/main" id="{C1FE23C2-588C-4114-87F5-8CB1F1898401}"/>
              </a:ext>
            </a:extLst>
          </p:cNvPr>
          <p:cNvSpPr txBox="1"/>
          <p:nvPr/>
        </p:nvSpPr>
        <p:spPr>
          <a:xfrm>
            <a:off x="1329075" y="4732992"/>
            <a:ext cx="10256628" cy="461665"/>
          </a:xfrm>
          <a:prstGeom prst="rect">
            <a:avLst/>
          </a:prstGeom>
          <a:noFill/>
        </p:spPr>
        <p:txBody>
          <a:bodyPr wrap="square" lIns="91440" tIns="45720" rIns="91440" bIns="45720" rtlCol="0" anchor="t">
            <a:spAutoFit/>
          </a:bodyPr>
          <a:lstStyle/>
          <a:p>
            <a:r>
              <a:rPr lang="nl-NL" sz="2400" dirty="0"/>
              <a:t>Subsidie verstrekkers waar we een aanvraag kunnen indienen zijn: </a:t>
            </a:r>
            <a:endParaRPr lang="nl-NL" dirty="0"/>
          </a:p>
        </p:txBody>
      </p:sp>
      <p:sp>
        <p:nvSpPr>
          <p:cNvPr id="5" name="Pijl: rechts 4">
            <a:extLst>
              <a:ext uri="{FF2B5EF4-FFF2-40B4-BE49-F238E27FC236}">
                <a16:creationId xmlns:a16="http://schemas.microsoft.com/office/drawing/2014/main" id="{E0785681-E16F-4168-B1F9-35A0BCCCC1E4}"/>
              </a:ext>
            </a:extLst>
          </p:cNvPr>
          <p:cNvSpPr/>
          <p:nvPr/>
        </p:nvSpPr>
        <p:spPr>
          <a:xfrm>
            <a:off x="1202075" y="4921511"/>
            <a:ext cx="10166565" cy="152059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Over 10 minuutjes zet 1 persoon van het groepje dit document in de chat. </a:t>
            </a:r>
          </a:p>
        </p:txBody>
      </p:sp>
    </p:spTree>
    <p:extLst>
      <p:ext uri="{BB962C8B-B14F-4D97-AF65-F5344CB8AC3E}">
        <p14:creationId xmlns:p14="http://schemas.microsoft.com/office/powerpoint/2010/main" val="250184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CCBEB7-5A7E-4FA5-BBE8-CE6874E3266F}"/>
              </a:ext>
            </a:extLst>
          </p:cNvPr>
          <p:cNvSpPr>
            <a:spLocks noGrp="1"/>
          </p:cNvSpPr>
          <p:nvPr>
            <p:ph type="title"/>
          </p:nvPr>
        </p:nvSpPr>
        <p:spPr/>
        <p:txBody>
          <a:bodyPr>
            <a:normAutofit/>
          </a:bodyPr>
          <a:lstStyle/>
          <a:p>
            <a:r>
              <a:rPr lang="nl-NL" dirty="0"/>
              <a:t>Tot slot</a:t>
            </a:r>
            <a:r>
              <a:rPr lang="nl-NL" dirty="0">
                <a:sym typeface="Wingdings" panose="05000000000000000000" pitchFamily="2" charset="2"/>
              </a:rPr>
              <a:t>: </a:t>
            </a:r>
            <a:br>
              <a:rPr lang="nl-NL" dirty="0">
                <a:sym typeface="Wingdings" panose="05000000000000000000" pitchFamily="2" charset="2"/>
              </a:rPr>
            </a:br>
            <a:r>
              <a:rPr lang="nl-NL" dirty="0"/>
              <a:t>Nodig voor een Subsidieaanvraag</a:t>
            </a:r>
          </a:p>
        </p:txBody>
      </p:sp>
      <p:sp>
        <p:nvSpPr>
          <p:cNvPr id="4" name="Tekstvak 3">
            <a:extLst>
              <a:ext uri="{FF2B5EF4-FFF2-40B4-BE49-F238E27FC236}">
                <a16:creationId xmlns:a16="http://schemas.microsoft.com/office/drawing/2014/main" id="{709D9419-869F-4E2E-A480-E48623C55615}"/>
              </a:ext>
            </a:extLst>
          </p:cNvPr>
          <p:cNvSpPr txBox="1"/>
          <p:nvPr/>
        </p:nvSpPr>
        <p:spPr>
          <a:xfrm>
            <a:off x="1024128" y="6272784"/>
            <a:ext cx="10800708" cy="369332"/>
          </a:xfrm>
          <a:prstGeom prst="rect">
            <a:avLst/>
          </a:prstGeom>
          <a:noFill/>
        </p:spPr>
        <p:txBody>
          <a:bodyPr wrap="square">
            <a:spAutoFit/>
          </a:bodyPr>
          <a:lstStyle/>
          <a:p>
            <a:r>
              <a:rPr lang="nl-NL">
                <a:hlinkClick r:id="rId3"/>
              </a:rPr>
              <a:t>https://www.fondswervingonline.nl/nieuws/dit-moet-je-altijd-meesturen-met-een-subsidieaanvraag</a:t>
            </a:r>
            <a:r>
              <a:rPr lang="nl-NL"/>
              <a:t> = bron </a:t>
            </a:r>
          </a:p>
        </p:txBody>
      </p:sp>
      <p:sp>
        <p:nvSpPr>
          <p:cNvPr id="6" name="Tekstvak 5">
            <a:extLst>
              <a:ext uri="{FF2B5EF4-FFF2-40B4-BE49-F238E27FC236}">
                <a16:creationId xmlns:a16="http://schemas.microsoft.com/office/drawing/2014/main" id="{17A3C86F-9A7A-4DF8-9F94-F47BA7A0B53C}"/>
              </a:ext>
            </a:extLst>
          </p:cNvPr>
          <p:cNvSpPr txBox="1"/>
          <p:nvPr/>
        </p:nvSpPr>
        <p:spPr>
          <a:xfrm>
            <a:off x="1024128" y="1748469"/>
            <a:ext cx="9720072" cy="4524315"/>
          </a:xfrm>
          <a:prstGeom prst="rect">
            <a:avLst/>
          </a:prstGeom>
          <a:noFill/>
        </p:spPr>
        <p:txBody>
          <a:bodyPr wrap="square">
            <a:spAutoFit/>
          </a:bodyPr>
          <a:lstStyle/>
          <a:p>
            <a:pPr algn="l"/>
            <a:r>
              <a:rPr lang="nl-NL" sz="2400" b="0" i="0" dirty="0">
                <a:solidFill>
                  <a:srgbClr val="000000"/>
                </a:solidFill>
                <a:effectLst/>
              </a:rPr>
              <a:t>In ieder geval: </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Begeleidende brief met een duidelijke motivatie van je aanvraag</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Duidelijke omschrijving van je organisatie of project</a:t>
            </a:r>
          </a:p>
          <a:p>
            <a:pPr marL="742950" lvl="1" indent="-285750" algn="l">
              <a:buFont typeface="Arial" panose="020B0604020202020204" pitchFamily="34" charset="0"/>
              <a:buChar char="•"/>
            </a:pPr>
            <a:r>
              <a:rPr lang="nl-NL" sz="2400" b="0" i="0" dirty="0">
                <a:solidFill>
                  <a:srgbClr val="000000"/>
                </a:solidFill>
                <a:effectLst/>
              </a:rPr>
              <a:t>Stuur een projectplan mee bij een aanvraag voor een project</a:t>
            </a:r>
          </a:p>
          <a:p>
            <a:pPr marL="742950" lvl="1" indent="-285750" algn="l">
              <a:buFont typeface="Arial" panose="020B0604020202020204" pitchFamily="34" charset="0"/>
              <a:buChar char="•"/>
            </a:pPr>
            <a:r>
              <a:rPr lang="nl-NL" sz="2400" b="0" i="0" dirty="0">
                <a:solidFill>
                  <a:srgbClr val="000000"/>
                </a:solidFill>
                <a:effectLst/>
              </a:rPr>
              <a:t>Stuur een beleids- en activiteitenplan mee bij een aanvraag voor een organisatie</a:t>
            </a:r>
          </a:p>
          <a:p>
            <a:pPr lvl="1" algn="l"/>
            <a:endParaRPr lang="nl-NL" sz="2400" b="0" i="0" dirty="0">
              <a:solidFill>
                <a:srgbClr val="000000"/>
              </a:solidFill>
              <a:effectLst/>
            </a:endParaRPr>
          </a:p>
          <a:p>
            <a:pPr algn="l">
              <a:buFont typeface="Arial" panose="020B0604020202020204" pitchFamily="34" charset="0"/>
              <a:buChar char="•"/>
            </a:pPr>
            <a:r>
              <a:rPr lang="nl-NL" sz="2400" b="0" i="0" dirty="0">
                <a:solidFill>
                  <a:srgbClr val="000000"/>
                </a:solidFill>
                <a:effectLst/>
              </a:rPr>
              <a:t>Statuten van de aanvragende rechtspersoon (recent exemplaar)</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dirty="0">
                <a:solidFill>
                  <a:srgbClr val="000000"/>
                </a:solidFill>
              </a:rPr>
              <a:t>B</a:t>
            </a:r>
            <a:r>
              <a:rPr lang="nl-NL" sz="2400" b="0" i="0" dirty="0">
                <a:solidFill>
                  <a:srgbClr val="000000"/>
                </a:solidFill>
                <a:effectLst/>
              </a:rPr>
              <a:t>egroting</a:t>
            </a:r>
          </a:p>
        </p:txBody>
      </p:sp>
    </p:spTree>
    <p:extLst>
      <p:ext uri="{BB962C8B-B14F-4D97-AF65-F5344CB8AC3E}">
        <p14:creationId xmlns:p14="http://schemas.microsoft.com/office/powerpoint/2010/main" val="3602748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251CE4-A8D5-4B1A-97EC-51CA190B7482}"/>
              </a:ext>
            </a:extLst>
          </p:cNvPr>
          <p:cNvSpPr>
            <a:spLocks noGrp="1"/>
          </p:cNvSpPr>
          <p:nvPr>
            <p:ph type="title"/>
          </p:nvPr>
        </p:nvSpPr>
        <p:spPr/>
        <p:txBody>
          <a:bodyPr/>
          <a:lstStyle/>
          <a:p>
            <a:r>
              <a:rPr lang="nl-NL" dirty="0"/>
              <a:t>Volgende week: </a:t>
            </a:r>
          </a:p>
        </p:txBody>
      </p:sp>
      <p:sp>
        <p:nvSpPr>
          <p:cNvPr id="3" name="Tekstvak 2">
            <a:extLst>
              <a:ext uri="{FF2B5EF4-FFF2-40B4-BE49-F238E27FC236}">
                <a16:creationId xmlns:a16="http://schemas.microsoft.com/office/drawing/2014/main" id="{2854B48A-4A97-4FAA-B832-C3DA0F192CF9}"/>
              </a:ext>
            </a:extLst>
          </p:cNvPr>
          <p:cNvSpPr txBox="1"/>
          <p:nvPr/>
        </p:nvSpPr>
        <p:spPr>
          <a:xfrm>
            <a:off x="1137143" y="1633590"/>
            <a:ext cx="9034272" cy="3385542"/>
          </a:xfrm>
          <a:prstGeom prst="rect">
            <a:avLst/>
          </a:prstGeom>
          <a:noFill/>
        </p:spPr>
        <p:txBody>
          <a:bodyPr wrap="square" rtlCol="0">
            <a:spAutoFit/>
          </a:bodyPr>
          <a:lstStyle/>
          <a:p>
            <a:r>
              <a:rPr lang="nl-NL" sz="2800" dirty="0"/>
              <a:t>= lesweek 8:</a:t>
            </a:r>
          </a:p>
          <a:p>
            <a:r>
              <a:rPr lang="nl-NL" sz="2800" dirty="0"/>
              <a:t>- Bespreken we de opdracht 1</a:t>
            </a:r>
          </a:p>
          <a:p>
            <a:pPr marL="285750" indent="-285750">
              <a:buFontTx/>
              <a:buChar char="-"/>
            </a:pPr>
            <a:r>
              <a:rPr lang="nl-NL" sz="2800" dirty="0"/>
              <a:t>Gaan we verder met opdracht 2</a:t>
            </a:r>
          </a:p>
          <a:p>
            <a:pPr marL="285750" indent="-285750">
              <a:buFontTx/>
              <a:buChar char="-"/>
            </a:pPr>
            <a:r>
              <a:rPr lang="nl-NL" sz="2800" dirty="0"/>
              <a:t>Input over sociale leefbaarheid en onderzoek daarnaar.</a:t>
            </a:r>
          </a:p>
          <a:p>
            <a:pPr marL="285750" indent="-285750">
              <a:buFontTx/>
              <a:buChar char="-"/>
            </a:pPr>
            <a:endParaRPr lang="nl-NL" sz="2800" dirty="0"/>
          </a:p>
          <a:p>
            <a:r>
              <a:rPr lang="nl-NL" sz="2800" dirty="0"/>
              <a:t>Lesweek 9 = korte herhaling en nalopen van de begrippen van Stad en wijk voor de toets.  </a:t>
            </a:r>
          </a:p>
          <a:p>
            <a:pPr marL="285750" indent="-285750">
              <a:buFontTx/>
              <a:buChar char="-"/>
            </a:pPr>
            <a:endParaRPr lang="nl-NL" dirty="0"/>
          </a:p>
        </p:txBody>
      </p:sp>
    </p:spTree>
    <p:extLst>
      <p:ext uri="{BB962C8B-B14F-4D97-AF65-F5344CB8AC3E}">
        <p14:creationId xmlns:p14="http://schemas.microsoft.com/office/powerpoint/2010/main" val="4114326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19810E-6AC1-42A3-B054-D85C6D6A61F1}"/>
              </a:ext>
            </a:extLst>
          </p:cNvPr>
          <p:cNvSpPr>
            <a:spLocks noGrp="1"/>
          </p:cNvSpPr>
          <p:nvPr>
            <p:ph type="title"/>
          </p:nvPr>
        </p:nvSpPr>
        <p:spPr>
          <a:xfrm>
            <a:off x="1121682" y="577273"/>
            <a:ext cx="7601399" cy="1499616"/>
          </a:xfrm>
        </p:spPr>
        <p:txBody>
          <a:bodyPr/>
          <a:lstStyle/>
          <a:p>
            <a:r>
              <a:rPr lang="nl-NL" b="1" dirty="0">
                <a:solidFill>
                  <a:schemeClr val="accent2"/>
                </a:solidFill>
              </a:rPr>
              <a:t>Bedankt voor de aandacht! </a:t>
            </a:r>
          </a:p>
        </p:txBody>
      </p:sp>
      <p:pic>
        <p:nvPicPr>
          <p:cNvPr id="2050" name="Picture 2" descr="BespaarBalans: BespaarBalans: the end">
            <a:extLst>
              <a:ext uri="{FF2B5EF4-FFF2-40B4-BE49-F238E27FC236}">
                <a16:creationId xmlns:a16="http://schemas.microsoft.com/office/drawing/2014/main" id="{49D95D27-16FD-4250-95AC-091738F8CD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0056" y="1811429"/>
            <a:ext cx="7112286" cy="3716743"/>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19EB450B-F72B-404E-930F-30878467C568}"/>
              </a:ext>
            </a:extLst>
          </p:cNvPr>
          <p:cNvSpPr txBox="1"/>
          <p:nvPr/>
        </p:nvSpPr>
        <p:spPr>
          <a:xfrm>
            <a:off x="1220056" y="5911395"/>
            <a:ext cx="6097712" cy="369332"/>
          </a:xfrm>
          <a:prstGeom prst="rect">
            <a:avLst/>
          </a:prstGeom>
          <a:noFill/>
        </p:spPr>
        <p:txBody>
          <a:bodyPr wrap="square">
            <a:spAutoFit/>
          </a:bodyPr>
          <a:lstStyle/>
          <a:p>
            <a:r>
              <a:rPr lang="nl-NL" dirty="0"/>
              <a:t>https://www.youtube.com/watch?v=OPf0YbXqDm0</a:t>
            </a:r>
          </a:p>
        </p:txBody>
      </p:sp>
    </p:spTree>
    <p:extLst>
      <p:ext uri="{BB962C8B-B14F-4D97-AF65-F5344CB8AC3E}">
        <p14:creationId xmlns:p14="http://schemas.microsoft.com/office/powerpoint/2010/main" val="134792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9E4536E-E596-4610-92A1-A78B6CA03D6E}"/>
              </a:ext>
            </a:extLst>
          </p:cNvPr>
          <p:cNvPicPr>
            <a:picLocks noChangeAspect="1"/>
          </p:cNvPicPr>
          <p:nvPr/>
        </p:nvPicPr>
        <p:blipFill>
          <a:blip r:embed="rId2"/>
          <a:stretch>
            <a:fillRect/>
          </a:stretch>
        </p:blipFill>
        <p:spPr>
          <a:xfrm>
            <a:off x="3904181" y="1355520"/>
            <a:ext cx="4146960" cy="4146960"/>
          </a:xfrm>
          <a:prstGeom prst="rect">
            <a:avLst/>
          </a:prstGeom>
        </p:spPr>
      </p:pic>
    </p:spTree>
    <p:extLst>
      <p:ext uri="{BB962C8B-B14F-4D97-AF65-F5344CB8AC3E}">
        <p14:creationId xmlns:p14="http://schemas.microsoft.com/office/powerpoint/2010/main" val="142617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3" name="Straight Connector 32">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5" name="Rectangle 34">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
        <p:nvSpPr>
          <p:cNvPr id="2" name="Tekstvak 1">
            <a:extLst>
              <a:ext uri="{FF2B5EF4-FFF2-40B4-BE49-F238E27FC236}">
                <a16:creationId xmlns:a16="http://schemas.microsoft.com/office/drawing/2014/main" id="{A8D01C93-BB74-40C8-AAA2-666F0FFA52FD}"/>
              </a:ext>
            </a:extLst>
          </p:cNvPr>
          <p:cNvSpPr txBox="1"/>
          <p:nvPr/>
        </p:nvSpPr>
        <p:spPr>
          <a:xfrm>
            <a:off x="990096" y="977900"/>
            <a:ext cx="6539558" cy="3327734"/>
          </a:xfrm>
          <a:prstGeom prst="rect">
            <a:avLst/>
          </a:prstGeom>
        </p:spPr>
        <p:txBody>
          <a:bodyPr vert="horz" lIns="91440" tIns="45720" rIns="91440" bIns="45720" rtlCol="0" anchor="b">
            <a:normAutofit/>
          </a:bodyPr>
          <a:lstStyle/>
          <a:p>
            <a:pPr algn="r" defTabSz="914400">
              <a:lnSpc>
                <a:spcPct val="80000"/>
              </a:lnSpc>
              <a:spcBef>
                <a:spcPct val="0"/>
              </a:spcBef>
              <a:spcAft>
                <a:spcPts val="600"/>
              </a:spcAft>
            </a:pPr>
            <a:r>
              <a:rPr lang="en-US" sz="4600" cap="all" spc="200">
                <a:solidFill>
                  <a:schemeClr val="tx1">
                    <a:lumMod val="95000"/>
                    <a:lumOff val="5000"/>
                  </a:schemeClr>
                </a:solidFill>
                <a:latin typeface="+mj-lt"/>
                <a:ea typeface="+mj-ea"/>
                <a:cs typeface="+mj-cs"/>
              </a:rPr>
              <a:t>Programma </a:t>
            </a:r>
            <a:r>
              <a:rPr lang="en-US" sz="4600" cap="all" spc="200" err="1">
                <a:solidFill>
                  <a:schemeClr val="tx1">
                    <a:lumMod val="95000"/>
                    <a:lumOff val="5000"/>
                  </a:schemeClr>
                </a:solidFill>
                <a:latin typeface="+mj-lt"/>
                <a:ea typeface="+mj-ea"/>
                <a:cs typeface="+mj-cs"/>
              </a:rPr>
              <a:t>vandaag</a:t>
            </a:r>
            <a:r>
              <a:rPr lang="en-US" sz="4600" cap="all" spc="200">
                <a:solidFill>
                  <a:schemeClr val="tx1">
                    <a:lumMod val="95000"/>
                    <a:lumOff val="5000"/>
                  </a:schemeClr>
                </a:solidFill>
                <a:latin typeface="+mj-lt"/>
                <a:ea typeface="+mj-ea"/>
                <a:cs typeface="+mj-cs"/>
              </a:rPr>
              <a:t>  = </a:t>
            </a:r>
            <a:r>
              <a:rPr lang="en-US" sz="4600" cap="all" spc="200" err="1">
                <a:solidFill>
                  <a:schemeClr val="tx1">
                    <a:lumMod val="95000"/>
                    <a:lumOff val="5000"/>
                  </a:schemeClr>
                </a:solidFill>
                <a:latin typeface="+mj-lt"/>
                <a:ea typeface="+mj-ea"/>
                <a:cs typeface="+mj-cs"/>
              </a:rPr>
              <a:t>Verdieping</a:t>
            </a:r>
            <a:r>
              <a:rPr lang="en-US" sz="4600" cap="all" spc="200">
                <a:solidFill>
                  <a:schemeClr val="tx1">
                    <a:lumMod val="95000"/>
                    <a:lumOff val="5000"/>
                  </a:schemeClr>
                </a:solidFill>
                <a:latin typeface="+mj-lt"/>
                <a:ea typeface="+mj-ea"/>
                <a:cs typeface="+mj-cs"/>
              </a:rPr>
              <a:t>: </a:t>
            </a:r>
          </a:p>
          <a:p>
            <a:pPr algn="r" defTabSz="914400">
              <a:lnSpc>
                <a:spcPct val="80000"/>
              </a:lnSpc>
              <a:spcBef>
                <a:spcPct val="0"/>
              </a:spcBef>
              <a:spcAft>
                <a:spcPts val="600"/>
              </a:spcAft>
            </a:pPr>
            <a:endParaRPr lang="en-US" sz="4600" cap="all" spc="200">
              <a:solidFill>
                <a:schemeClr val="tx1">
                  <a:lumMod val="95000"/>
                  <a:lumOff val="5000"/>
                </a:schemeClr>
              </a:solidFill>
              <a:latin typeface="+mj-lt"/>
              <a:ea typeface="+mj-ea"/>
              <a:cs typeface="+mj-cs"/>
            </a:endParaRPr>
          </a:p>
          <a:p>
            <a:pPr algn="r" defTabSz="914400">
              <a:lnSpc>
                <a:spcPct val="80000"/>
              </a:lnSpc>
              <a:spcBef>
                <a:spcPct val="0"/>
              </a:spcBef>
              <a:spcAft>
                <a:spcPts val="600"/>
              </a:spcAft>
            </a:pPr>
            <a:r>
              <a:rPr lang="en-US" sz="4600" cap="all" spc="200">
                <a:solidFill>
                  <a:schemeClr val="tx1">
                    <a:lumMod val="95000"/>
                    <a:lumOff val="5000"/>
                  </a:schemeClr>
                </a:solidFill>
                <a:latin typeface="+mj-lt"/>
                <a:ea typeface="+mj-ea"/>
                <a:cs typeface="+mj-cs"/>
              </a:rPr>
              <a:t>a. Partners in de </a:t>
            </a:r>
            <a:r>
              <a:rPr lang="en-US" sz="4600" cap="all" spc="200" err="1">
                <a:solidFill>
                  <a:schemeClr val="tx1">
                    <a:lumMod val="95000"/>
                    <a:lumOff val="5000"/>
                  </a:schemeClr>
                </a:solidFill>
                <a:latin typeface="+mj-lt"/>
                <a:ea typeface="+mj-ea"/>
                <a:cs typeface="+mj-cs"/>
              </a:rPr>
              <a:t>wijk</a:t>
            </a:r>
            <a:r>
              <a:rPr lang="en-US" sz="4600" cap="all" spc="200">
                <a:solidFill>
                  <a:schemeClr val="tx1">
                    <a:lumMod val="95000"/>
                    <a:lumOff val="5000"/>
                  </a:schemeClr>
                </a:solidFill>
                <a:latin typeface="+mj-lt"/>
                <a:ea typeface="+mj-ea"/>
                <a:cs typeface="+mj-cs"/>
              </a:rPr>
              <a:t> </a:t>
            </a:r>
          </a:p>
          <a:p>
            <a:pPr algn="r" defTabSz="914400">
              <a:lnSpc>
                <a:spcPct val="80000"/>
              </a:lnSpc>
              <a:spcBef>
                <a:spcPct val="0"/>
              </a:spcBef>
              <a:spcAft>
                <a:spcPts val="600"/>
              </a:spcAft>
            </a:pPr>
            <a:r>
              <a:rPr lang="en-US" sz="4600" cap="all" spc="200">
                <a:solidFill>
                  <a:schemeClr val="tx1">
                    <a:lumMod val="95000"/>
                    <a:lumOff val="5000"/>
                  </a:schemeClr>
                </a:solidFill>
                <a:latin typeface="+mj-lt"/>
                <a:ea typeface="+mj-ea"/>
                <a:cs typeface="+mj-cs"/>
              </a:rPr>
              <a:t>b. Subsidies </a:t>
            </a:r>
            <a:r>
              <a:rPr lang="en-US" sz="4600" cap="all" spc="200" err="1">
                <a:solidFill>
                  <a:schemeClr val="tx1">
                    <a:lumMod val="95000"/>
                    <a:lumOff val="5000"/>
                  </a:schemeClr>
                </a:solidFill>
                <a:latin typeface="+mj-lt"/>
                <a:ea typeface="+mj-ea"/>
                <a:cs typeface="+mj-cs"/>
              </a:rPr>
              <a:t>aanvragen</a:t>
            </a:r>
            <a:endParaRPr lang="en-US" sz="4600" cap="all" spc="200">
              <a:solidFill>
                <a:schemeClr val="tx1">
                  <a:lumMod val="95000"/>
                  <a:lumOff val="5000"/>
                </a:schemeClr>
              </a:solidFill>
              <a:latin typeface="+mj-lt"/>
              <a:ea typeface="+mj-ea"/>
              <a:cs typeface="+mj-cs"/>
            </a:endParaRPr>
          </a:p>
        </p:txBody>
      </p:sp>
      <p:cxnSp>
        <p:nvCxnSpPr>
          <p:cNvPr id="39" name="Straight Connector 38">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Tree>
    <p:extLst>
      <p:ext uri="{BB962C8B-B14F-4D97-AF65-F5344CB8AC3E}">
        <p14:creationId xmlns:p14="http://schemas.microsoft.com/office/powerpoint/2010/main" val="366547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DC6B78D6-3DBF-4744-8D25-4B6283A50224}"/>
              </a:ext>
            </a:extLst>
          </p:cNvPr>
          <p:cNvGraphicFramePr/>
          <p:nvPr>
            <p:extLst>
              <p:ext uri="{D42A27DB-BD31-4B8C-83A1-F6EECF244321}">
                <p14:modId xmlns:p14="http://schemas.microsoft.com/office/powerpoint/2010/main" val="3765943417"/>
              </p:ext>
            </p:extLst>
          </p:nvPr>
        </p:nvGraphicFramePr>
        <p:xfrm>
          <a:off x="5401924" y="100781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vak 4">
            <a:extLst>
              <a:ext uri="{FF2B5EF4-FFF2-40B4-BE49-F238E27FC236}">
                <a16:creationId xmlns:a16="http://schemas.microsoft.com/office/drawing/2014/main" id="{EB721A70-F91C-48F2-A784-4B2C3A4E700E}"/>
              </a:ext>
            </a:extLst>
          </p:cNvPr>
          <p:cNvSpPr txBox="1"/>
          <p:nvPr/>
        </p:nvSpPr>
        <p:spPr>
          <a:xfrm>
            <a:off x="750013" y="565079"/>
            <a:ext cx="6965879" cy="2062103"/>
          </a:xfrm>
          <a:prstGeom prst="rect">
            <a:avLst/>
          </a:prstGeom>
          <a:solidFill>
            <a:schemeClr val="bg1"/>
          </a:solidFill>
          <a:ln>
            <a:solidFill>
              <a:schemeClr val="accent1"/>
            </a:solidFill>
          </a:ln>
        </p:spPr>
        <p:txBody>
          <a:bodyPr wrap="square" rtlCol="0">
            <a:spAutoFit/>
          </a:bodyPr>
          <a:lstStyle/>
          <a:p>
            <a:r>
              <a:rPr lang="nl-NL" sz="3200"/>
              <a:t>Hoezo partners en geld? </a:t>
            </a:r>
          </a:p>
          <a:p>
            <a:endParaRPr lang="nl-NL" sz="3200"/>
          </a:p>
          <a:p>
            <a:endParaRPr lang="nl-NL" sz="3200"/>
          </a:p>
          <a:p>
            <a:r>
              <a:rPr lang="nl-NL" sz="3200"/>
              <a:t>Organiseren van activiteiten of projecten: </a:t>
            </a:r>
          </a:p>
        </p:txBody>
      </p:sp>
    </p:spTree>
    <p:extLst>
      <p:ext uri="{BB962C8B-B14F-4D97-AF65-F5344CB8AC3E}">
        <p14:creationId xmlns:p14="http://schemas.microsoft.com/office/powerpoint/2010/main" val="78852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72763-28F1-4052-A2CE-32FD541DF01F}"/>
              </a:ext>
            </a:extLst>
          </p:cNvPr>
          <p:cNvSpPr>
            <a:spLocks noGrp="1"/>
          </p:cNvSpPr>
          <p:nvPr>
            <p:ph type="title"/>
          </p:nvPr>
        </p:nvSpPr>
        <p:spPr>
          <a:solidFill>
            <a:schemeClr val="accent4"/>
          </a:solidFill>
        </p:spPr>
        <p:txBody>
          <a:bodyPr/>
          <a:lstStyle/>
          <a:p>
            <a:r>
              <a:rPr lang="nl-NL"/>
              <a:t>Partners in de wijk </a:t>
            </a:r>
          </a:p>
        </p:txBody>
      </p:sp>
      <p:sp>
        <p:nvSpPr>
          <p:cNvPr id="4" name="Tekstvak 3">
            <a:extLst>
              <a:ext uri="{FF2B5EF4-FFF2-40B4-BE49-F238E27FC236}">
                <a16:creationId xmlns:a16="http://schemas.microsoft.com/office/drawing/2014/main" id="{6BF2B61C-81BD-48D5-A851-8F6269D9BD63}"/>
              </a:ext>
            </a:extLst>
          </p:cNvPr>
          <p:cNvSpPr txBox="1"/>
          <p:nvPr/>
        </p:nvSpPr>
        <p:spPr>
          <a:xfrm>
            <a:off x="750013" y="5533049"/>
            <a:ext cx="2714947" cy="523220"/>
          </a:xfrm>
          <a:prstGeom prst="rect">
            <a:avLst/>
          </a:prstGeom>
          <a:solidFill>
            <a:schemeClr val="accent4"/>
          </a:solidFill>
        </p:spPr>
        <p:txBody>
          <a:bodyPr wrap="square">
            <a:spAutoFit/>
          </a:bodyPr>
          <a:lstStyle/>
          <a:p>
            <a:r>
              <a:rPr lang="nl-NL" sz="2800"/>
              <a:t>Sociale wijkteams</a:t>
            </a:r>
          </a:p>
        </p:txBody>
      </p:sp>
      <p:sp>
        <p:nvSpPr>
          <p:cNvPr id="5" name="Ovaal 4">
            <a:extLst>
              <a:ext uri="{FF2B5EF4-FFF2-40B4-BE49-F238E27FC236}">
                <a16:creationId xmlns:a16="http://schemas.microsoft.com/office/drawing/2014/main" id="{AB74AD3D-E2D6-426B-A28F-0C650966F31F}"/>
              </a:ext>
            </a:extLst>
          </p:cNvPr>
          <p:cNvSpPr/>
          <p:nvPr/>
        </p:nvSpPr>
        <p:spPr>
          <a:xfrm flipH="1">
            <a:off x="5375090" y="2132568"/>
            <a:ext cx="2729501" cy="1664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Wat is je doel of opdracht?</a:t>
            </a:r>
          </a:p>
        </p:txBody>
      </p:sp>
      <p:sp>
        <p:nvSpPr>
          <p:cNvPr id="6" name="Rechthoek 5">
            <a:extLst>
              <a:ext uri="{FF2B5EF4-FFF2-40B4-BE49-F238E27FC236}">
                <a16:creationId xmlns:a16="http://schemas.microsoft.com/office/drawing/2014/main" id="{79EA97A5-9013-4962-ADE3-D078456B933F}"/>
              </a:ext>
            </a:extLst>
          </p:cNvPr>
          <p:cNvSpPr/>
          <p:nvPr/>
        </p:nvSpPr>
        <p:spPr>
          <a:xfrm>
            <a:off x="1304818" y="4520168"/>
            <a:ext cx="3041150" cy="65754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solidFill>
                  <a:schemeClr val="tx1"/>
                </a:solidFill>
              </a:rPr>
              <a:t>Wijkcentrum en welzijnsorganisatie </a:t>
            </a:r>
          </a:p>
        </p:txBody>
      </p:sp>
      <p:sp>
        <p:nvSpPr>
          <p:cNvPr id="7" name="Rechthoek 6">
            <a:extLst>
              <a:ext uri="{FF2B5EF4-FFF2-40B4-BE49-F238E27FC236}">
                <a16:creationId xmlns:a16="http://schemas.microsoft.com/office/drawing/2014/main" id="{141020DF-4C90-4FC5-9E9C-04A6AB2590C6}"/>
              </a:ext>
            </a:extLst>
          </p:cNvPr>
          <p:cNvSpPr/>
          <p:nvPr/>
        </p:nvSpPr>
        <p:spPr>
          <a:xfrm>
            <a:off x="5514654" y="5648853"/>
            <a:ext cx="3071973" cy="62393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a:t>Onderwijs</a:t>
            </a:r>
          </a:p>
        </p:txBody>
      </p:sp>
      <p:sp>
        <p:nvSpPr>
          <p:cNvPr id="9" name="Rechthoek 8">
            <a:extLst>
              <a:ext uri="{FF2B5EF4-FFF2-40B4-BE49-F238E27FC236}">
                <a16:creationId xmlns:a16="http://schemas.microsoft.com/office/drawing/2014/main" id="{693DAB48-F1A6-4AF2-B4F3-D1E172E2DDD4}"/>
              </a:ext>
            </a:extLst>
          </p:cNvPr>
          <p:cNvSpPr/>
          <p:nvPr/>
        </p:nvSpPr>
        <p:spPr>
          <a:xfrm>
            <a:off x="8825500" y="5648853"/>
            <a:ext cx="3071973" cy="56496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kinderopvang</a:t>
            </a:r>
          </a:p>
        </p:txBody>
      </p:sp>
      <p:sp>
        <p:nvSpPr>
          <p:cNvPr id="10" name="Rechthoek 9">
            <a:extLst>
              <a:ext uri="{FF2B5EF4-FFF2-40B4-BE49-F238E27FC236}">
                <a16:creationId xmlns:a16="http://schemas.microsoft.com/office/drawing/2014/main" id="{50599FDE-AC5C-4DD5-AE23-D481829E3FC6}"/>
              </a:ext>
            </a:extLst>
          </p:cNvPr>
          <p:cNvSpPr/>
          <p:nvPr/>
        </p:nvSpPr>
        <p:spPr>
          <a:xfrm>
            <a:off x="893851" y="2350881"/>
            <a:ext cx="3041150" cy="65754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solidFill>
                  <a:schemeClr val="tx1"/>
                </a:solidFill>
              </a:rPr>
              <a:t>Bedrijven</a:t>
            </a:r>
          </a:p>
        </p:txBody>
      </p:sp>
      <p:sp>
        <p:nvSpPr>
          <p:cNvPr id="11" name="Rechthoek 10">
            <a:extLst>
              <a:ext uri="{FF2B5EF4-FFF2-40B4-BE49-F238E27FC236}">
                <a16:creationId xmlns:a16="http://schemas.microsoft.com/office/drawing/2014/main" id="{F4196B82-EC6A-402C-A682-E38601D72314}"/>
              </a:ext>
            </a:extLst>
          </p:cNvPr>
          <p:cNvSpPr/>
          <p:nvPr/>
        </p:nvSpPr>
        <p:spPr>
          <a:xfrm>
            <a:off x="8923103" y="2638263"/>
            <a:ext cx="2876764" cy="90536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solidFill>
                  <a:sysClr val="windowText" lastClr="000000"/>
                </a:solidFill>
              </a:rPr>
              <a:t>Bewonersgroepen</a:t>
            </a:r>
          </a:p>
        </p:txBody>
      </p:sp>
      <p:sp>
        <p:nvSpPr>
          <p:cNvPr id="12" name="Rechthoek 11">
            <a:extLst>
              <a:ext uri="{FF2B5EF4-FFF2-40B4-BE49-F238E27FC236}">
                <a16:creationId xmlns:a16="http://schemas.microsoft.com/office/drawing/2014/main" id="{0234A64D-D820-4CE6-A886-FB835180BFE7}"/>
              </a:ext>
            </a:extLst>
          </p:cNvPr>
          <p:cNvSpPr/>
          <p:nvPr/>
        </p:nvSpPr>
        <p:spPr>
          <a:xfrm>
            <a:off x="8996735" y="3943580"/>
            <a:ext cx="2729501" cy="90536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solidFill>
                  <a:sysClr val="windowText" lastClr="000000"/>
                </a:solidFill>
              </a:rPr>
              <a:t>Verenigingen </a:t>
            </a:r>
          </a:p>
        </p:txBody>
      </p:sp>
      <p:sp>
        <p:nvSpPr>
          <p:cNvPr id="13" name="Rechthoek 12">
            <a:extLst>
              <a:ext uri="{FF2B5EF4-FFF2-40B4-BE49-F238E27FC236}">
                <a16:creationId xmlns:a16="http://schemas.microsoft.com/office/drawing/2014/main" id="{CD82FC21-FA43-4C22-8F75-C91C124EB840}"/>
              </a:ext>
            </a:extLst>
          </p:cNvPr>
          <p:cNvSpPr/>
          <p:nvPr/>
        </p:nvSpPr>
        <p:spPr>
          <a:xfrm>
            <a:off x="4958137" y="4834853"/>
            <a:ext cx="3071973" cy="62393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Gezondheidszorg</a:t>
            </a:r>
          </a:p>
        </p:txBody>
      </p:sp>
      <p:sp>
        <p:nvSpPr>
          <p:cNvPr id="14" name="Rechthoek 13">
            <a:extLst>
              <a:ext uri="{FF2B5EF4-FFF2-40B4-BE49-F238E27FC236}">
                <a16:creationId xmlns:a16="http://schemas.microsoft.com/office/drawing/2014/main" id="{7542B92D-90C8-40CF-B92A-B4750FB190B7}"/>
              </a:ext>
            </a:extLst>
          </p:cNvPr>
          <p:cNvSpPr/>
          <p:nvPr/>
        </p:nvSpPr>
        <p:spPr>
          <a:xfrm>
            <a:off x="5312593" y="4004157"/>
            <a:ext cx="3071973" cy="62393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Culturele instellingen</a:t>
            </a:r>
          </a:p>
        </p:txBody>
      </p:sp>
      <p:sp>
        <p:nvSpPr>
          <p:cNvPr id="15" name="Rechthoek 14">
            <a:extLst>
              <a:ext uri="{FF2B5EF4-FFF2-40B4-BE49-F238E27FC236}">
                <a16:creationId xmlns:a16="http://schemas.microsoft.com/office/drawing/2014/main" id="{639E41CA-27EE-4C80-9F82-EC18284ED704}"/>
              </a:ext>
            </a:extLst>
          </p:cNvPr>
          <p:cNvSpPr/>
          <p:nvPr/>
        </p:nvSpPr>
        <p:spPr>
          <a:xfrm>
            <a:off x="1784282" y="3387236"/>
            <a:ext cx="2969231" cy="46233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nl-NL"/>
              <a:t>Gemeente </a:t>
            </a:r>
          </a:p>
        </p:txBody>
      </p:sp>
    </p:spTree>
    <p:extLst>
      <p:ext uri="{BB962C8B-B14F-4D97-AF65-F5344CB8AC3E}">
        <p14:creationId xmlns:p14="http://schemas.microsoft.com/office/powerpoint/2010/main" val="254506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E8DE01D5-138B-421F-AEB5-9E3B6D5FB7A4}"/>
              </a:ext>
            </a:extLst>
          </p:cNvPr>
          <p:cNvSpPr>
            <a:spLocks noGrp="1"/>
          </p:cNvSpPr>
          <p:nvPr>
            <p:ph type="title"/>
          </p:nvPr>
        </p:nvSpPr>
        <p:spPr>
          <a:xfrm>
            <a:off x="1024128" y="585216"/>
            <a:ext cx="8018272" cy="1499616"/>
          </a:xfrm>
        </p:spPr>
        <p:txBody>
          <a:bodyPr vert="horz" lIns="91440" tIns="45720" rIns="91440" bIns="45720" rtlCol="0" anchor="ctr">
            <a:normAutofit/>
          </a:bodyPr>
          <a:lstStyle/>
          <a:p>
            <a:pPr marL="1257300" lvl="2" indent="-342900" algn="l" rtl="0">
              <a:lnSpc>
                <a:spcPct val="80000"/>
              </a:lnSpc>
              <a:spcBef>
                <a:spcPct val="0"/>
              </a:spcBef>
            </a:pPr>
            <a:r>
              <a:rPr lang="en-US" sz="5000" kern="1200" cap="all" spc="100">
                <a:solidFill>
                  <a:schemeClr val="tx1">
                    <a:lumMod val="95000"/>
                    <a:lumOff val="5000"/>
                  </a:schemeClr>
                </a:solidFill>
                <a:latin typeface="+mj-lt"/>
                <a:ea typeface="+mj-ea"/>
                <a:cs typeface="+mj-cs"/>
              </a:rPr>
              <a:t>Opdracht 1</a:t>
            </a:r>
          </a:p>
        </p:txBody>
      </p:sp>
      <p:sp>
        <p:nvSpPr>
          <p:cNvPr id="4" name="Tekstvak 3">
            <a:extLst>
              <a:ext uri="{FF2B5EF4-FFF2-40B4-BE49-F238E27FC236}">
                <a16:creationId xmlns:a16="http://schemas.microsoft.com/office/drawing/2014/main" id="{032CA4AD-8FDC-4487-A60A-A1A3111D4576}"/>
              </a:ext>
            </a:extLst>
          </p:cNvPr>
          <p:cNvSpPr txBox="1"/>
          <p:nvPr/>
        </p:nvSpPr>
        <p:spPr>
          <a:xfrm>
            <a:off x="1024128" y="2286000"/>
            <a:ext cx="8018271" cy="4023360"/>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2800" dirty="0" err="1"/>
              <a:t>Welke</a:t>
            </a:r>
            <a:r>
              <a:rPr lang="en-US" sz="2800" dirty="0"/>
              <a:t> partners in de </a:t>
            </a:r>
            <a:r>
              <a:rPr lang="en-US" sz="2800" dirty="0" err="1"/>
              <a:t>wijk</a:t>
            </a:r>
            <a:r>
              <a:rPr lang="en-US" sz="2800" dirty="0"/>
              <a:t> (</a:t>
            </a:r>
            <a:r>
              <a:rPr lang="en-US" sz="2800" dirty="0" err="1"/>
              <a:t>organisaties</a:t>
            </a:r>
            <a:r>
              <a:rPr lang="en-US" sz="2800" dirty="0"/>
              <a:t>, </a:t>
            </a:r>
            <a:r>
              <a:rPr lang="en-US" sz="2800" dirty="0" err="1"/>
              <a:t>bedrijven</a:t>
            </a:r>
            <a:r>
              <a:rPr lang="en-US" sz="2800" dirty="0"/>
              <a:t>, </a:t>
            </a:r>
            <a:r>
              <a:rPr lang="en-US" sz="2800" dirty="0" err="1"/>
              <a:t>bewoners</a:t>
            </a:r>
            <a:r>
              <a:rPr lang="en-US" sz="2800" dirty="0"/>
              <a:t>) </a:t>
            </a:r>
            <a:r>
              <a:rPr lang="en-US" sz="2800" dirty="0" err="1"/>
              <a:t>kun</a:t>
            </a:r>
            <a:r>
              <a:rPr lang="en-US" sz="2800" dirty="0"/>
              <a:t> je </a:t>
            </a:r>
            <a:r>
              <a:rPr lang="en-US" sz="2800" dirty="0" err="1"/>
              <a:t>betrekken</a:t>
            </a:r>
            <a:r>
              <a:rPr lang="en-US" sz="2800" dirty="0"/>
              <a:t> </a:t>
            </a:r>
            <a:r>
              <a:rPr lang="en-US" sz="2800" dirty="0" err="1"/>
              <a:t>bij</a:t>
            </a:r>
            <a:r>
              <a:rPr lang="en-US" sz="2800" dirty="0"/>
              <a:t> je </a:t>
            </a:r>
            <a:r>
              <a:rPr lang="en-US" sz="2800" dirty="0" err="1"/>
              <a:t>activiteiten</a:t>
            </a:r>
            <a:r>
              <a:rPr lang="en-US" sz="2800" dirty="0"/>
              <a:t>? </a:t>
            </a:r>
          </a:p>
          <a:p>
            <a:pPr defTabSz="914400">
              <a:lnSpc>
                <a:spcPct val="90000"/>
              </a:lnSpc>
              <a:spcAft>
                <a:spcPts val="600"/>
              </a:spcAft>
              <a:buClr>
                <a:schemeClr val="accent1"/>
              </a:buClr>
            </a:pPr>
            <a:r>
              <a:rPr lang="en-US" sz="2800" dirty="0"/>
              <a:t>1. Je </a:t>
            </a:r>
            <a:r>
              <a:rPr lang="en-US" sz="2800" dirty="0" err="1"/>
              <a:t>krijgt</a:t>
            </a:r>
            <a:r>
              <a:rPr lang="en-US" sz="2800" dirty="0"/>
              <a:t> per </a:t>
            </a:r>
            <a:r>
              <a:rPr lang="en-US" sz="2800" dirty="0" err="1"/>
              <a:t>groepje</a:t>
            </a:r>
            <a:r>
              <a:rPr lang="en-US" sz="2800" dirty="0"/>
              <a:t> </a:t>
            </a:r>
            <a:r>
              <a:rPr lang="en-US" sz="2800" dirty="0" err="1"/>
              <a:t>een</a:t>
            </a:r>
            <a:r>
              <a:rPr lang="en-US" sz="2800" dirty="0"/>
              <a:t> </a:t>
            </a:r>
            <a:r>
              <a:rPr lang="en-US" sz="2800" dirty="0" err="1"/>
              <a:t>activiteiten</a:t>
            </a:r>
            <a:r>
              <a:rPr lang="en-US" sz="2800" dirty="0"/>
              <a:t> idee. </a:t>
            </a:r>
          </a:p>
          <a:p>
            <a:pPr defTabSz="914400">
              <a:lnSpc>
                <a:spcPct val="90000"/>
              </a:lnSpc>
              <a:spcAft>
                <a:spcPts val="600"/>
              </a:spcAft>
              <a:buClr>
                <a:schemeClr val="accent1"/>
              </a:buClr>
            </a:pPr>
            <a:r>
              <a:rPr lang="en-US" sz="2800" dirty="0"/>
              <a:t>2. </a:t>
            </a:r>
            <a:r>
              <a:rPr lang="en-US" sz="2800" dirty="0" err="1"/>
              <a:t>Zoek</a:t>
            </a:r>
            <a:r>
              <a:rPr lang="en-US" sz="2800" dirty="0"/>
              <a:t> er 5 partners </a:t>
            </a:r>
            <a:r>
              <a:rPr lang="en-US" sz="2800" dirty="0" err="1"/>
              <a:t>bij</a:t>
            </a:r>
            <a:r>
              <a:rPr lang="en-US" sz="2800" dirty="0"/>
              <a:t> en </a:t>
            </a:r>
            <a:r>
              <a:rPr lang="en-US" sz="2800" dirty="0" err="1"/>
              <a:t>beschrijf</a:t>
            </a:r>
            <a:r>
              <a:rPr lang="en-US" sz="2800" dirty="0"/>
              <a:t> </a:t>
            </a:r>
            <a:r>
              <a:rPr lang="en-US" sz="2800" dirty="0" err="1"/>
              <a:t>waarvoor</a:t>
            </a:r>
            <a:r>
              <a:rPr lang="en-US" sz="2800" dirty="0"/>
              <a:t> je </a:t>
            </a:r>
            <a:r>
              <a:rPr lang="en-US" sz="2800" dirty="0" err="1"/>
              <a:t>ze</a:t>
            </a:r>
            <a:r>
              <a:rPr lang="en-US" sz="2800" dirty="0"/>
              <a:t> </a:t>
            </a:r>
            <a:r>
              <a:rPr lang="en-US" sz="2800" dirty="0" err="1"/>
              <a:t>wil</a:t>
            </a:r>
            <a:r>
              <a:rPr lang="en-US" sz="2800" dirty="0"/>
              <a:t> </a:t>
            </a:r>
            <a:r>
              <a:rPr lang="en-US" sz="2800" dirty="0" err="1"/>
              <a:t>betrekken</a:t>
            </a:r>
            <a:r>
              <a:rPr lang="en-US" sz="2800" dirty="0"/>
              <a:t>. </a:t>
            </a:r>
          </a:p>
          <a:p>
            <a:pPr defTabSz="914400">
              <a:lnSpc>
                <a:spcPct val="90000"/>
              </a:lnSpc>
              <a:spcAft>
                <a:spcPts val="600"/>
              </a:spcAft>
              <a:buClr>
                <a:schemeClr val="accent1"/>
              </a:buClr>
            </a:pPr>
            <a:r>
              <a:rPr lang="en-US" sz="2800" dirty="0"/>
              <a:t>3. Maak </a:t>
            </a:r>
            <a:r>
              <a:rPr lang="en-US" sz="2800" dirty="0" err="1"/>
              <a:t>gebruik</a:t>
            </a:r>
            <a:r>
              <a:rPr lang="en-US" sz="2800" dirty="0"/>
              <a:t> van het document in Teams (</a:t>
            </a:r>
            <a:r>
              <a:rPr lang="en-US" sz="2800" dirty="0" err="1"/>
              <a:t>een</a:t>
            </a:r>
            <a:r>
              <a:rPr lang="en-US" sz="2800" dirty="0"/>
              <a:t> word-document) </a:t>
            </a:r>
            <a:r>
              <a:rPr lang="en-US" sz="2800" dirty="0" err="1"/>
              <a:t>dat</a:t>
            </a:r>
            <a:r>
              <a:rPr lang="en-US" sz="2800" dirty="0"/>
              <a:t> je </a:t>
            </a:r>
            <a:r>
              <a:rPr lang="en-US" sz="2800" dirty="0" err="1"/>
              <a:t>dadelijk</a:t>
            </a:r>
            <a:r>
              <a:rPr lang="en-US" sz="2800" dirty="0"/>
              <a:t> </a:t>
            </a:r>
            <a:r>
              <a:rPr lang="en-US" sz="2800" dirty="0" err="1"/>
              <a:t>kan</a:t>
            </a:r>
            <a:r>
              <a:rPr lang="en-US" sz="2800" dirty="0"/>
              <a:t> </a:t>
            </a:r>
            <a:r>
              <a:rPr lang="en-US" sz="2800" dirty="0" err="1"/>
              <a:t>delen</a:t>
            </a:r>
            <a:r>
              <a:rPr lang="en-US" sz="2800" dirty="0"/>
              <a:t>. </a:t>
            </a:r>
            <a:r>
              <a:rPr lang="en-US" sz="2800" dirty="0" err="1"/>
              <a:t>Te</a:t>
            </a:r>
            <a:r>
              <a:rPr lang="en-US" sz="2800" dirty="0"/>
              <a:t> </a:t>
            </a:r>
            <a:r>
              <a:rPr lang="en-US" sz="2800" dirty="0" err="1"/>
              <a:t>vinden</a:t>
            </a:r>
            <a:r>
              <a:rPr lang="en-US" sz="2800" dirty="0"/>
              <a:t> </a:t>
            </a:r>
            <a:r>
              <a:rPr lang="en-US" sz="2800" dirty="0" err="1"/>
              <a:t>onder</a:t>
            </a:r>
            <a:r>
              <a:rPr lang="en-US" sz="2800" dirty="0"/>
              <a:t> </a:t>
            </a:r>
            <a:r>
              <a:rPr lang="en-US" sz="2800" dirty="0" err="1"/>
              <a:t>tabje</a:t>
            </a:r>
            <a:r>
              <a:rPr lang="en-US" sz="2800" dirty="0"/>
              <a:t> </a:t>
            </a:r>
            <a:r>
              <a:rPr lang="en-US" sz="2800" dirty="0" err="1"/>
              <a:t>Bestanden</a:t>
            </a:r>
            <a:r>
              <a:rPr lang="en-US" sz="2800" dirty="0"/>
              <a:t> in Teams </a:t>
            </a:r>
            <a:r>
              <a:rPr lang="en-US" sz="2800" dirty="0" err="1"/>
              <a:t>kanaal</a:t>
            </a:r>
            <a:r>
              <a:rPr lang="en-US" sz="2800" dirty="0"/>
              <a:t> van je </a:t>
            </a:r>
            <a:r>
              <a:rPr lang="en-US" sz="2800" dirty="0" err="1"/>
              <a:t>klas</a:t>
            </a:r>
            <a:r>
              <a:rPr lang="en-US" sz="2800" dirty="0"/>
              <a:t>:  ‘</a:t>
            </a:r>
            <a:r>
              <a:rPr lang="en-US" sz="2800" dirty="0" err="1"/>
              <a:t>opdrachten</a:t>
            </a:r>
            <a:r>
              <a:rPr lang="en-US" sz="2800" dirty="0"/>
              <a:t> </a:t>
            </a:r>
            <a:r>
              <a:rPr lang="en-US" sz="2800" dirty="0" err="1"/>
              <a:t>stad</a:t>
            </a:r>
            <a:r>
              <a:rPr lang="en-US" sz="2800" dirty="0"/>
              <a:t> en </a:t>
            </a:r>
            <a:r>
              <a:rPr lang="en-US" sz="2800" dirty="0" err="1"/>
              <a:t>wijk</a:t>
            </a:r>
            <a:r>
              <a:rPr lang="en-US" sz="2800" dirty="0"/>
              <a:t> </a:t>
            </a:r>
            <a:r>
              <a:rPr lang="en-US" sz="2800" dirty="0" err="1"/>
              <a:t>dinsdag</a:t>
            </a:r>
            <a:r>
              <a:rPr lang="en-US" sz="2800" dirty="0"/>
              <a:t> 5 </a:t>
            </a:r>
            <a:r>
              <a:rPr lang="en-US" sz="2800" dirty="0" err="1"/>
              <a:t>januari</a:t>
            </a:r>
            <a:r>
              <a:rPr lang="en-US" sz="2800" dirty="0"/>
              <a:t>’. </a:t>
            </a:r>
          </a:p>
        </p:txBody>
      </p:sp>
      <p:sp>
        <p:nvSpPr>
          <p:cNvPr id="31" name="Rectangle 30">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kstvak 16">
            <a:extLst>
              <a:ext uri="{FF2B5EF4-FFF2-40B4-BE49-F238E27FC236}">
                <a16:creationId xmlns:a16="http://schemas.microsoft.com/office/drawing/2014/main" id="{A54D06DA-AA3F-4CBF-B62D-5839ACA6157B}"/>
              </a:ext>
            </a:extLst>
          </p:cNvPr>
          <p:cNvSpPr txBox="1"/>
          <p:nvPr/>
        </p:nvSpPr>
        <p:spPr>
          <a:xfrm rot="21313524">
            <a:off x="5586574" y="833907"/>
            <a:ext cx="2910155" cy="461665"/>
          </a:xfrm>
          <a:prstGeom prst="rect">
            <a:avLst/>
          </a:prstGeom>
          <a:solidFill>
            <a:schemeClr val="accent3"/>
          </a:solidFill>
        </p:spPr>
        <p:txBody>
          <a:bodyPr wrap="square">
            <a:spAutoFit/>
          </a:bodyPr>
          <a:lstStyle/>
          <a:p>
            <a:r>
              <a:rPr lang="nl-NL" sz="2400"/>
              <a:t>Sociale leefbaarheid </a:t>
            </a:r>
          </a:p>
        </p:txBody>
      </p:sp>
    </p:spTree>
    <p:extLst>
      <p:ext uri="{BB962C8B-B14F-4D97-AF65-F5344CB8AC3E}">
        <p14:creationId xmlns:p14="http://schemas.microsoft.com/office/powerpoint/2010/main" val="357908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C8D30-E832-42E6-B4EB-F68148306884}"/>
              </a:ext>
            </a:extLst>
          </p:cNvPr>
          <p:cNvSpPr>
            <a:spLocks noGrp="1"/>
          </p:cNvSpPr>
          <p:nvPr>
            <p:ph type="title"/>
          </p:nvPr>
        </p:nvSpPr>
        <p:spPr/>
        <p:txBody>
          <a:bodyPr/>
          <a:lstStyle/>
          <a:p>
            <a:r>
              <a:rPr lang="nl-NL"/>
              <a:t>Groepjes en opdracht  &gt; 1a</a:t>
            </a:r>
          </a:p>
        </p:txBody>
      </p:sp>
      <p:graphicFrame>
        <p:nvGraphicFramePr>
          <p:cNvPr id="3" name="Tabel 3">
            <a:extLst>
              <a:ext uri="{FF2B5EF4-FFF2-40B4-BE49-F238E27FC236}">
                <a16:creationId xmlns:a16="http://schemas.microsoft.com/office/drawing/2014/main" id="{06FCA1BB-B313-43EE-905E-AC49EDA7E072}"/>
              </a:ext>
            </a:extLst>
          </p:cNvPr>
          <p:cNvGraphicFramePr>
            <a:graphicFrameLocks noGrp="1"/>
          </p:cNvGraphicFramePr>
          <p:nvPr>
            <p:extLst>
              <p:ext uri="{D42A27DB-BD31-4B8C-83A1-F6EECF244321}">
                <p14:modId xmlns:p14="http://schemas.microsoft.com/office/powerpoint/2010/main" val="1983995135"/>
              </p:ext>
            </p:extLst>
          </p:nvPr>
        </p:nvGraphicFramePr>
        <p:xfrm>
          <a:off x="1024129" y="1663591"/>
          <a:ext cx="9897300" cy="3901440"/>
        </p:xfrm>
        <a:graphic>
          <a:graphicData uri="http://schemas.openxmlformats.org/drawingml/2006/table">
            <a:tbl>
              <a:tblPr firstRow="1" bandRow="1">
                <a:tableStyleId>{5C22544A-7EE6-4342-B048-85BDC9FD1C3A}</a:tableStyleId>
              </a:tblPr>
              <a:tblGrid>
                <a:gridCol w="849814">
                  <a:extLst>
                    <a:ext uri="{9D8B030D-6E8A-4147-A177-3AD203B41FA5}">
                      <a16:colId xmlns:a16="http://schemas.microsoft.com/office/drawing/2014/main" val="3088333149"/>
                    </a:ext>
                  </a:extLst>
                </a:gridCol>
                <a:gridCol w="2472026">
                  <a:extLst>
                    <a:ext uri="{9D8B030D-6E8A-4147-A177-3AD203B41FA5}">
                      <a16:colId xmlns:a16="http://schemas.microsoft.com/office/drawing/2014/main" val="2374991919"/>
                    </a:ext>
                  </a:extLst>
                </a:gridCol>
                <a:gridCol w="6575460">
                  <a:extLst>
                    <a:ext uri="{9D8B030D-6E8A-4147-A177-3AD203B41FA5}">
                      <a16:colId xmlns:a16="http://schemas.microsoft.com/office/drawing/2014/main" val="2657254799"/>
                    </a:ext>
                  </a:extLst>
                </a:gridCol>
              </a:tblGrid>
              <a:tr h="370840">
                <a:tc>
                  <a:txBody>
                    <a:bodyPr/>
                    <a:lstStyle/>
                    <a:p>
                      <a:r>
                        <a:rPr lang="nl-NL" sz="2000" dirty="0"/>
                        <a:t>Groep</a:t>
                      </a:r>
                    </a:p>
                  </a:txBody>
                  <a:tcPr/>
                </a:tc>
                <a:tc>
                  <a:txBody>
                    <a:bodyPr/>
                    <a:lstStyle/>
                    <a:p>
                      <a:r>
                        <a:rPr lang="nl-NL" sz="2000" dirty="0"/>
                        <a:t>Namen </a:t>
                      </a:r>
                      <a:endParaRPr lang="nl-NL" sz="2000"/>
                    </a:p>
                  </a:txBody>
                  <a:tcPr/>
                </a:tc>
                <a:tc>
                  <a:txBody>
                    <a:bodyPr/>
                    <a:lstStyle/>
                    <a:p>
                      <a:r>
                        <a:rPr lang="nl-NL" sz="2000" dirty="0"/>
                        <a:t>Opdracht </a:t>
                      </a:r>
                      <a:endParaRPr lang="nl-NL" sz="2000"/>
                    </a:p>
                  </a:txBody>
                  <a:tcPr/>
                </a:tc>
                <a:extLst>
                  <a:ext uri="{0D108BD9-81ED-4DB2-BD59-A6C34878D82A}">
                    <a16:rowId xmlns:a16="http://schemas.microsoft.com/office/drawing/2014/main" val="549308047"/>
                  </a:ext>
                </a:extLst>
              </a:tr>
              <a:tr h="370840">
                <a:tc>
                  <a:txBody>
                    <a:bodyPr/>
                    <a:lstStyle/>
                    <a:p>
                      <a:r>
                        <a:rPr lang="nl-NL" sz="2000" dirty="0"/>
                        <a:t>1</a:t>
                      </a:r>
                    </a:p>
                  </a:txBody>
                  <a:tcPr/>
                </a:tc>
                <a:tc>
                  <a:txBody>
                    <a:bodyPr/>
                    <a:lstStyle/>
                    <a:p>
                      <a:r>
                        <a:rPr lang="nl-NL" sz="2000" dirty="0"/>
                        <a:t>Bente, Abel, Carlijn</a:t>
                      </a:r>
                    </a:p>
                  </a:txBody>
                  <a:tcPr/>
                </a:tc>
                <a:tc>
                  <a:txBody>
                    <a:bodyPr/>
                    <a:lstStyle/>
                    <a:p>
                      <a:r>
                        <a:rPr lang="nl-NL" sz="2000" dirty="0"/>
                        <a:t>Jullie starten een groen clubje met jonge kinderen om samen de straten rond om de basisschool te vergroenen. </a:t>
                      </a:r>
                    </a:p>
                  </a:txBody>
                  <a:tcPr/>
                </a:tc>
                <a:extLst>
                  <a:ext uri="{0D108BD9-81ED-4DB2-BD59-A6C34878D82A}">
                    <a16:rowId xmlns:a16="http://schemas.microsoft.com/office/drawing/2014/main" val="2209843076"/>
                  </a:ext>
                </a:extLst>
              </a:tr>
              <a:tr h="600833">
                <a:tc>
                  <a:txBody>
                    <a:bodyPr/>
                    <a:lstStyle/>
                    <a:p>
                      <a:r>
                        <a:rPr lang="nl-NL" sz="2000" dirty="0"/>
                        <a:t>2</a:t>
                      </a:r>
                    </a:p>
                  </a:txBody>
                  <a:tcPr/>
                </a:tc>
                <a:tc>
                  <a:txBody>
                    <a:bodyPr/>
                    <a:lstStyle/>
                    <a:p>
                      <a:r>
                        <a:rPr lang="nl-NL" sz="2000" dirty="0"/>
                        <a:t>Elena, Gabriela, Sander </a:t>
                      </a:r>
                    </a:p>
                  </a:txBody>
                  <a:tcPr/>
                </a:tc>
                <a:tc>
                  <a:txBody>
                    <a:bodyPr/>
                    <a:lstStyle/>
                    <a:p>
                      <a:r>
                        <a:rPr lang="nl-NL" sz="2000" dirty="0"/>
                        <a:t>Jullie gaan met een groep jongeren aan de slag om samen een grote corona </a:t>
                      </a:r>
                      <a:r>
                        <a:rPr lang="nl-NL" sz="2000" dirty="0" err="1"/>
                        <a:t>proof</a:t>
                      </a:r>
                      <a:r>
                        <a:rPr lang="nl-NL" sz="2000" dirty="0"/>
                        <a:t> activiteiten te organiseren voor in de meivakantie.</a:t>
                      </a:r>
                    </a:p>
                  </a:txBody>
                  <a:tcPr/>
                </a:tc>
                <a:extLst>
                  <a:ext uri="{0D108BD9-81ED-4DB2-BD59-A6C34878D82A}">
                    <a16:rowId xmlns:a16="http://schemas.microsoft.com/office/drawing/2014/main" val="1581739032"/>
                  </a:ext>
                </a:extLst>
              </a:tr>
              <a:tr h="370840">
                <a:tc>
                  <a:txBody>
                    <a:bodyPr/>
                    <a:lstStyle/>
                    <a:p>
                      <a:r>
                        <a:rPr lang="nl-NL" sz="2000" dirty="0"/>
                        <a:t>3</a:t>
                      </a:r>
                    </a:p>
                  </a:txBody>
                  <a:tcPr/>
                </a:tc>
                <a:tc>
                  <a:txBody>
                    <a:bodyPr/>
                    <a:lstStyle/>
                    <a:p>
                      <a:r>
                        <a:rPr lang="nl-NL" sz="2000" dirty="0"/>
                        <a:t>Indy, </a:t>
                      </a:r>
                      <a:r>
                        <a:rPr lang="nl-NL" sz="2000" dirty="0" err="1"/>
                        <a:t>Maeva</a:t>
                      </a:r>
                      <a:r>
                        <a:rPr lang="nl-NL" sz="2000" dirty="0"/>
                        <a:t>, </a:t>
                      </a:r>
                      <a:r>
                        <a:rPr lang="nl-NL" sz="2000" dirty="0" err="1"/>
                        <a:t>Rawan</a:t>
                      </a:r>
                    </a:p>
                  </a:txBody>
                  <a:tcPr/>
                </a:tc>
                <a:tc>
                  <a:txBody>
                    <a:bodyPr/>
                    <a:lstStyle/>
                    <a:p>
                      <a:r>
                        <a:rPr lang="nl-NL" sz="2000" dirty="0"/>
                        <a:t>Jullie organiseren voor eenzame mensen van verschillende leeftijden een corona </a:t>
                      </a:r>
                      <a:r>
                        <a:rPr lang="nl-NL" sz="2000" dirty="0" err="1"/>
                        <a:t>proof</a:t>
                      </a:r>
                      <a:r>
                        <a:rPr lang="nl-NL" sz="2000" dirty="0"/>
                        <a:t> activiteit op eerste paasdag </a:t>
                      </a:r>
                    </a:p>
                  </a:txBody>
                  <a:tcPr/>
                </a:tc>
                <a:extLst>
                  <a:ext uri="{0D108BD9-81ED-4DB2-BD59-A6C34878D82A}">
                    <a16:rowId xmlns:a16="http://schemas.microsoft.com/office/drawing/2014/main" val="2192580178"/>
                  </a:ext>
                </a:extLst>
              </a:tr>
              <a:tr h="370840">
                <a:tc>
                  <a:txBody>
                    <a:bodyPr/>
                    <a:lstStyle/>
                    <a:p>
                      <a:r>
                        <a:rPr lang="nl-NL" sz="2000" dirty="0"/>
                        <a:t>4</a:t>
                      </a:r>
                    </a:p>
                  </a:txBody>
                  <a:tcPr/>
                </a:tc>
                <a:tc>
                  <a:txBody>
                    <a:bodyPr/>
                    <a:lstStyle/>
                    <a:p>
                      <a:r>
                        <a:rPr lang="nl-NL" sz="2000" dirty="0"/>
                        <a:t>Islam, Maaike, </a:t>
                      </a:r>
                      <a:r>
                        <a:rPr lang="nl-NL" sz="2000" dirty="0" err="1"/>
                        <a:t>Mika</a:t>
                      </a:r>
                      <a:endParaRPr lang="nl-NL" sz="2000" dirty="0"/>
                    </a:p>
                  </a:txBody>
                  <a:tcPr/>
                </a:tc>
                <a:tc>
                  <a:txBody>
                    <a:bodyPr/>
                    <a:lstStyle/>
                    <a:p>
                      <a:r>
                        <a:rPr lang="nl-NL" sz="2000" dirty="0"/>
                        <a:t>Jullie willen een website maken waarop mensen maaltijden kunnen aanbieden voor anderen, wijkgericht. </a:t>
                      </a:r>
                    </a:p>
                  </a:txBody>
                  <a:tcPr/>
                </a:tc>
                <a:extLst>
                  <a:ext uri="{0D108BD9-81ED-4DB2-BD59-A6C34878D82A}">
                    <a16:rowId xmlns:a16="http://schemas.microsoft.com/office/drawing/2014/main" val="325372742"/>
                  </a:ext>
                </a:extLst>
              </a:tr>
              <a:tr h="370840">
                <a:tc>
                  <a:txBody>
                    <a:bodyPr/>
                    <a:lstStyle/>
                    <a:p>
                      <a:r>
                        <a:rPr lang="nl-NL" sz="2000" dirty="0"/>
                        <a:t>5</a:t>
                      </a:r>
                    </a:p>
                  </a:txBody>
                  <a:tcPr/>
                </a:tc>
                <a:tc>
                  <a:txBody>
                    <a:bodyPr/>
                    <a:lstStyle/>
                    <a:p>
                      <a:r>
                        <a:rPr lang="nl-NL" sz="2000" dirty="0"/>
                        <a:t>Vera, </a:t>
                      </a:r>
                      <a:r>
                        <a:rPr lang="nl-NL" sz="2000" dirty="0" err="1"/>
                        <a:t>Vickey</a:t>
                      </a:r>
                      <a:r>
                        <a:rPr lang="nl-NL" sz="2000" dirty="0"/>
                        <a:t> en Jelle</a:t>
                      </a:r>
                    </a:p>
                  </a:txBody>
                  <a:tcPr/>
                </a:tc>
                <a:tc>
                  <a:txBody>
                    <a:bodyPr/>
                    <a:lstStyle/>
                    <a:p>
                      <a:r>
                        <a:rPr lang="nl-NL" sz="2000" dirty="0"/>
                        <a:t>Jullie willen starten met het opschonen van een wijk. </a:t>
                      </a:r>
                    </a:p>
                  </a:txBody>
                  <a:tcPr/>
                </a:tc>
                <a:extLst>
                  <a:ext uri="{0D108BD9-81ED-4DB2-BD59-A6C34878D82A}">
                    <a16:rowId xmlns:a16="http://schemas.microsoft.com/office/drawing/2014/main" val="2814099335"/>
                  </a:ext>
                </a:extLst>
              </a:tr>
            </a:tbl>
          </a:graphicData>
        </a:graphic>
      </p:graphicFrame>
      <p:sp>
        <p:nvSpPr>
          <p:cNvPr id="4" name="Pijl: rechts 3">
            <a:extLst>
              <a:ext uri="{FF2B5EF4-FFF2-40B4-BE49-F238E27FC236}">
                <a16:creationId xmlns:a16="http://schemas.microsoft.com/office/drawing/2014/main" id="{1F3AB8FB-3CEB-4560-8EB1-A2F4D6E409A1}"/>
              </a:ext>
            </a:extLst>
          </p:cNvPr>
          <p:cNvSpPr/>
          <p:nvPr/>
        </p:nvSpPr>
        <p:spPr>
          <a:xfrm>
            <a:off x="6431622" y="5733596"/>
            <a:ext cx="4489807" cy="1078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Over 10 minuutjes zet 1 persoon van het groepje dit document in de chat. </a:t>
            </a:r>
          </a:p>
        </p:txBody>
      </p:sp>
    </p:spTree>
    <p:extLst>
      <p:ext uri="{BB962C8B-B14F-4D97-AF65-F5344CB8AC3E}">
        <p14:creationId xmlns:p14="http://schemas.microsoft.com/office/powerpoint/2010/main" val="208714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C8D30-E832-42E6-B4EB-F68148306884}"/>
              </a:ext>
            </a:extLst>
          </p:cNvPr>
          <p:cNvSpPr>
            <a:spLocks noGrp="1"/>
          </p:cNvSpPr>
          <p:nvPr>
            <p:ph type="title"/>
          </p:nvPr>
        </p:nvSpPr>
        <p:spPr/>
        <p:txBody>
          <a:bodyPr/>
          <a:lstStyle/>
          <a:p>
            <a:r>
              <a:rPr lang="nl-NL"/>
              <a:t>Groepjes en opdracht  &gt; 1b</a:t>
            </a:r>
          </a:p>
        </p:txBody>
      </p:sp>
      <p:graphicFrame>
        <p:nvGraphicFramePr>
          <p:cNvPr id="3" name="Tabel 3">
            <a:extLst>
              <a:ext uri="{FF2B5EF4-FFF2-40B4-BE49-F238E27FC236}">
                <a16:creationId xmlns:a16="http://schemas.microsoft.com/office/drawing/2014/main" id="{06FCA1BB-B313-43EE-905E-AC49EDA7E072}"/>
              </a:ext>
            </a:extLst>
          </p:cNvPr>
          <p:cNvGraphicFramePr>
            <a:graphicFrameLocks noGrp="1"/>
          </p:cNvGraphicFramePr>
          <p:nvPr>
            <p:extLst>
              <p:ext uri="{D42A27DB-BD31-4B8C-83A1-F6EECF244321}">
                <p14:modId xmlns:p14="http://schemas.microsoft.com/office/powerpoint/2010/main" val="2052752932"/>
              </p:ext>
            </p:extLst>
          </p:nvPr>
        </p:nvGraphicFramePr>
        <p:xfrm>
          <a:off x="1024128" y="1761743"/>
          <a:ext cx="9897300" cy="4511040"/>
        </p:xfrm>
        <a:graphic>
          <a:graphicData uri="http://schemas.openxmlformats.org/drawingml/2006/table">
            <a:tbl>
              <a:tblPr firstRow="1" bandRow="1">
                <a:tableStyleId>{5C22544A-7EE6-4342-B048-85BDC9FD1C3A}</a:tableStyleId>
              </a:tblPr>
              <a:tblGrid>
                <a:gridCol w="849814">
                  <a:extLst>
                    <a:ext uri="{9D8B030D-6E8A-4147-A177-3AD203B41FA5}">
                      <a16:colId xmlns:a16="http://schemas.microsoft.com/office/drawing/2014/main" val="3088333149"/>
                    </a:ext>
                  </a:extLst>
                </a:gridCol>
                <a:gridCol w="2472026">
                  <a:extLst>
                    <a:ext uri="{9D8B030D-6E8A-4147-A177-3AD203B41FA5}">
                      <a16:colId xmlns:a16="http://schemas.microsoft.com/office/drawing/2014/main" val="2374991919"/>
                    </a:ext>
                  </a:extLst>
                </a:gridCol>
                <a:gridCol w="6575460">
                  <a:extLst>
                    <a:ext uri="{9D8B030D-6E8A-4147-A177-3AD203B41FA5}">
                      <a16:colId xmlns:a16="http://schemas.microsoft.com/office/drawing/2014/main" val="2657254799"/>
                    </a:ext>
                  </a:extLst>
                </a:gridCol>
              </a:tblGrid>
              <a:tr h="370840">
                <a:tc>
                  <a:txBody>
                    <a:bodyPr/>
                    <a:lstStyle/>
                    <a:p>
                      <a:r>
                        <a:rPr lang="nl-NL" sz="2000"/>
                        <a:t>Groep</a:t>
                      </a:r>
                    </a:p>
                  </a:txBody>
                  <a:tcPr/>
                </a:tc>
                <a:tc>
                  <a:txBody>
                    <a:bodyPr/>
                    <a:lstStyle/>
                    <a:p>
                      <a:r>
                        <a:rPr lang="nl-NL" sz="2000"/>
                        <a:t>Namen </a:t>
                      </a:r>
                    </a:p>
                  </a:txBody>
                  <a:tcPr/>
                </a:tc>
                <a:tc>
                  <a:txBody>
                    <a:bodyPr/>
                    <a:lstStyle/>
                    <a:p>
                      <a:r>
                        <a:rPr lang="nl-NL" sz="2000"/>
                        <a:t>Opdracht </a:t>
                      </a:r>
                    </a:p>
                  </a:txBody>
                  <a:tcPr/>
                </a:tc>
                <a:extLst>
                  <a:ext uri="{0D108BD9-81ED-4DB2-BD59-A6C34878D82A}">
                    <a16:rowId xmlns:a16="http://schemas.microsoft.com/office/drawing/2014/main" val="549308047"/>
                  </a:ext>
                </a:extLst>
              </a:tr>
              <a:tr h="370840">
                <a:tc>
                  <a:txBody>
                    <a:bodyPr/>
                    <a:lstStyle/>
                    <a:p>
                      <a:r>
                        <a:rPr lang="nl-NL" sz="2000"/>
                        <a:t>1</a:t>
                      </a:r>
                    </a:p>
                  </a:txBody>
                  <a:tcPr/>
                </a:tc>
                <a:tc>
                  <a:txBody>
                    <a:bodyPr/>
                    <a:lstStyle/>
                    <a:p>
                      <a:r>
                        <a:rPr lang="nl-NL" sz="2000" dirty="0"/>
                        <a:t>Femke, Olivier, Lieke, Lotte, Nick </a:t>
                      </a:r>
                    </a:p>
                  </a:txBody>
                  <a:tcPr/>
                </a:tc>
                <a:tc>
                  <a:txBody>
                    <a:bodyPr/>
                    <a:lstStyle/>
                    <a:p>
                      <a:r>
                        <a:rPr lang="nl-NL" sz="2000" dirty="0"/>
                        <a:t>Jullie starten een groen clubje met jonge kinderen om samen de straten rond om de basisschool te vergroenen en veiliger te maken. </a:t>
                      </a:r>
                    </a:p>
                  </a:txBody>
                  <a:tcPr/>
                </a:tc>
                <a:extLst>
                  <a:ext uri="{0D108BD9-81ED-4DB2-BD59-A6C34878D82A}">
                    <a16:rowId xmlns:a16="http://schemas.microsoft.com/office/drawing/2014/main" val="2209843076"/>
                  </a:ext>
                </a:extLst>
              </a:tr>
              <a:tr h="600833">
                <a:tc>
                  <a:txBody>
                    <a:bodyPr/>
                    <a:lstStyle/>
                    <a:p>
                      <a:r>
                        <a:rPr lang="nl-NL" sz="2000"/>
                        <a:t>2</a:t>
                      </a:r>
                    </a:p>
                  </a:txBody>
                  <a:tcPr/>
                </a:tc>
                <a:tc>
                  <a:txBody>
                    <a:bodyPr/>
                    <a:lstStyle/>
                    <a:p>
                      <a:r>
                        <a:rPr lang="nl-NL" sz="2000" dirty="0"/>
                        <a:t>Jorn, Sjoerd, Mike Max, Marissa </a:t>
                      </a:r>
                    </a:p>
                  </a:txBody>
                  <a:tcPr/>
                </a:tc>
                <a:tc>
                  <a:txBody>
                    <a:bodyPr/>
                    <a:lstStyle/>
                    <a:p>
                      <a:r>
                        <a:rPr lang="nl-NL" sz="2000" dirty="0"/>
                        <a:t>Jullie gaan met een groep jongeren aan de slag om samen een grote corona </a:t>
                      </a:r>
                      <a:r>
                        <a:rPr lang="nl-NL" sz="2000" dirty="0" err="1"/>
                        <a:t>proof</a:t>
                      </a:r>
                      <a:r>
                        <a:rPr lang="nl-NL" sz="2000" dirty="0"/>
                        <a:t> activiteit te organiseren voor in de meivakantie. </a:t>
                      </a:r>
                    </a:p>
                  </a:txBody>
                  <a:tcPr/>
                </a:tc>
                <a:extLst>
                  <a:ext uri="{0D108BD9-81ED-4DB2-BD59-A6C34878D82A}">
                    <a16:rowId xmlns:a16="http://schemas.microsoft.com/office/drawing/2014/main" val="1581739032"/>
                  </a:ext>
                </a:extLst>
              </a:tr>
              <a:tr h="370840">
                <a:tc>
                  <a:txBody>
                    <a:bodyPr/>
                    <a:lstStyle/>
                    <a:p>
                      <a:r>
                        <a:rPr lang="nl-NL" sz="2000"/>
                        <a:t>3</a:t>
                      </a:r>
                    </a:p>
                  </a:txBody>
                  <a:tcPr/>
                </a:tc>
                <a:tc>
                  <a:txBody>
                    <a:bodyPr/>
                    <a:lstStyle/>
                    <a:p>
                      <a:r>
                        <a:rPr lang="nl-NL" sz="2000" dirty="0"/>
                        <a:t>Harris, Meike, Emma, </a:t>
                      </a:r>
                      <a:r>
                        <a:rPr lang="nl-NL" sz="2000" dirty="0" err="1"/>
                        <a:t>Soumeiya</a:t>
                      </a:r>
                      <a:endParaRPr lang="nl-NL" sz="2000" dirty="0"/>
                    </a:p>
                  </a:txBody>
                  <a:tcPr/>
                </a:tc>
                <a:tc>
                  <a:txBody>
                    <a:bodyPr/>
                    <a:lstStyle/>
                    <a:p>
                      <a:r>
                        <a:rPr lang="nl-NL" sz="2000"/>
                        <a:t>Jullie organiseren voor eenzame mensen van verschillende leeftijden een corona </a:t>
                      </a:r>
                      <a:r>
                        <a:rPr lang="nl-NL" sz="2000" err="1"/>
                        <a:t>proof</a:t>
                      </a:r>
                      <a:r>
                        <a:rPr lang="nl-NL" sz="2000"/>
                        <a:t> activiteit op eerste paasdag. </a:t>
                      </a:r>
                    </a:p>
                  </a:txBody>
                  <a:tcPr/>
                </a:tc>
                <a:extLst>
                  <a:ext uri="{0D108BD9-81ED-4DB2-BD59-A6C34878D82A}">
                    <a16:rowId xmlns:a16="http://schemas.microsoft.com/office/drawing/2014/main" val="2192580178"/>
                  </a:ext>
                </a:extLst>
              </a:tr>
              <a:tr h="370840">
                <a:tc>
                  <a:txBody>
                    <a:bodyPr/>
                    <a:lstStyle/>
                    <a:p>
                      <a:r>
                        <a:rPr lang="nl-NL" sz="2000"/>
                        <a:t>4</a:t>
                      </a:r>
                    </a:p>
                  </a:txBody>
                  <a:tcPr/>
                </a:tc>
                <a:tc>
                  <a:txBody>
                    <a:bodyPr/>
                    <a:lstStyle/>
                    <a:p>
                      <a:r>
                        <a:rPr lang="nl-NL" sz="2000" dirty="0"/>
                        <a:t>Sofie, Sam, Merijn, </a:t>
                      </a:r>
                      <a:r>
                        <a:rPr lang="nl-NL" sz="2000" dirty="0" err="1"/>
                        <a:t>Jolina</a:t>
                      </a:r>
                      <a:r>
                        <a:rPr lang="nl-NL" sz="2000" dirty="0"/>
                        <a:t> </a:t>
                      </a:r>
                    </a:p>
                  </a:txBody>
                  <a:tcPr/>
                </a:tc>
                <a:tc>
                  <a:txBody>
                    <a:bodyPr/>
                    <a:lstStyle/>
                    <a:p>
                      <a:r>
                        <a:rPr lang="nl-NL" sz="2000" dirty="0"/>
                        <a:t>Jullie willen een website maken waarop mensen maaltijden kunnen aanbieden voor anderen, wijkgericht. </a:t>
                      </a:r>
                    </a:p>
                  </a:txBody>
                  <a:tcPr/>
                </a:tc>
                <a:extLst>
                  <a:ext uri="{0D108BD9-81ED-4DB2-BD59-A6C34878D82A}">
                    <a16:rowId xmlns:a16="http://schemas.microsoft.com/office/drawing/2014/main" val="325372742"/>
                  </a:ext>
                </a:extLst>
              </a:tr>
              <a:tr h="370840">
                <a:tc>
                  <a:txBody>
                    <a:bodyPr/>
                    <a:lstStyle/>
                    <a:p>
                      <a:r>
                        <a:rPr lang="nl-NL" sz="2000"/>
                        <a:t>5</a:t>
                      </a:r>
                    </a:p>
                  </a:txBody>
                  <a:tcPr/>
                </a:tc>
                <a:tc>
                  <a:txBody>
                    <a:bodyPr/>
                    <a:lstStyle/>
                    <a:p>
                      <a:r>
                        <a:rPr lang="nl-NL" sz="2000" dirty="0"/>
                        <a:t>Stan, Floris, Giel, Jersey </a:t>
                      </a:r>
                    </a:p>
                  </a:txBody>
                  <a:tcPr/>
                </a:tc>
                <a:tc>
                  <a:txBody>
                    <a:bodyPr/>
                    <a:lstStyle/>
                    <a:p>
                      <a:r>
                        <a:rPr lang="nl-NL" sz="2000" dirty="0"/>
                        <a:t>Jullie willen starten met het opschonen van een wijk. </a:t>
                      </a:r>
                    </a:p>
                  </a:txBody>
                  <a:tcPr/>
                </a:tc>
                <a:extLst>
                  <a:ext uri="{0D108BD9-81ED-4DB2-BD59-A6C34878D82A}">
                    <a16:rowId xmlns:a16="http://schemas.microsoft.com/office/drawing/2014/main" val="2814099335"/>
                  </a:ext>
                </a:extLst>
              </a:tr>
            </a:tbl>
          </a:graphicData>
        </a:graphic>
      </p:graphicFrame>
      <p:sp>
        <p:nvSpPr>
          <p:cNvPr id="4" name="Pijl: rechts 3">
            <a:extLst>
              <a:ext uri="{FF2B5EF4-FFF2-40B4-BE49-F238E27FC236}">
                <a16:creationId xmlns:a16="http://schemas.microsoft.com/office/drawing/2014/main" id="{1F3AB8FB-3CEB-4560-8EB1-A2F4D6E409A1}"/>
              </a:ext>
            </a:extLst>
          </p:cNvPr>
          <p:cNvSpPr/>
          <p:nvPr/>
        </p:nvSpPr>
        <p:spPr>
          <a:xfrm>
            <a:off x="7284377" y="5733596"/>
            <a:ext cx="4489807" cy="1078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Over 10 minuutjes zet 1 persoon van het groepje dit document in de chat. </a:t>
            </a:r>
            <a:endParaRPr lang="nl-NL" dirty="0"/>
          </a:p>
        </p:txBody>
      </p:sp>
    </p:spTree>
    <p:extLst>
      <p:ext uri="{BB962C8B-B14F-4D97-AF65-F5344CB8AC3E}">
        <p14:creationId xmlns:p14="http://schemas.microsoft.com/office/powerpoint/2010/main" val="414079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55CF4C96-BB30-44A9-80B1-BC989E0B66D4}"/>
              </a:ext>
            </a:extLst>
          </p:cNvPr>
          <p:cNvSpPr txBox="1"/>
          <p:nvPr/>
        </p:nvSpPr>
        <p:spPr>
          <a:xfrm>
            <a:off x="1202075" y="1027415"/>
            <a:ext cx="9185096" cy="1569660"/>
          </a:xfrm>
          <a:prstGeom prst="rect">
            <a:avLst/>
          </a:prstGeom>
          <a:noFill/>
        </p:spPr>
        <p:txBody>
          <a:bodyPr wrap="square" rtlCol="0">
            <a:spAutoFit/>
          </a:bodyPr>
          <a:lstStyle/>
          <a:p>
            <a:r>
              <a:rPr lang="nl-NL" sz="2400" b="1" dirty="0"/>
              <a:t>Voorbeeld: </a:t>
            </a:r>
          </a:p>
          <a:p>
            <a:r>
              <a:rPr lang="nl-NL" sz="2400" dirty="0"/>
              <a:t>Groep nummer:</a:t>
            </a:r>
          </a:p>
          <a:p>
            <a:endParaRPr lang="nl-NL" sz="2400" dirty="0"/>
          </a:p>
          <a:p>
            <a:r>
              <a:rPr lang="nl-NL" sz="2400" dirty="0"/>
              <a:t>Opdracht:</a:t>
            </a:r>
          </a:p>
        </p:txBody>
      </p:sp>
      <p:graphicFrame>
        <p:nvGraphicFramePr>
          <p:cNvPr id="3" name="Tabel 3">
            <a:extLst>
              <a:ext uri="{FF2B5EF4-FFF2-40B4-BE49-F238E27FC236}">
                <a16:creationId xmlns:a16="http://schemas.microsoft.com/office/drawing/2014/main" id="{0EA0721F-0CBF-482A-845C-0C810EC5B58C}"/>
              </a:ext>
            </a:extLst>
          </p:cNvPr>
          <p:cNvGraphicFramePr>
            <a:graphicFrameLocks noGrp="1"/>
          </p:cNvGraphicFramePr>
          <p:nvPr>
            <p:extLst>
              <p:ext uri="{D42A27DB-BD31-4B8C-83A1-F6EECF244321}">
                <p14:modId xmlns:p14="http://schemas.microsoft.com/office/powerpoint/2010/main" val="530651075"/>
              </p:ext>
            </p:extLst>
          </p:nvPr>
        </p:nvGraphicFramePr>
        <p:xfrm>
          <a:off x="1202075" y="2610111"/>
          <a:ext cx="9462500" cy="2311400"/>
        </p:xfrm>
        <a:graphic>
          <a:graphicData uri="http://schemas.openxmlformats.org/drawingml/2006/table">
            <a:tbl>
              <a:tblPr firstRow="1" bandRow="1">
                <a:tableStyleId>{5C22544A-7EE6-4342-B048-85BDC9FD1C3A}</a:tableStyleId>
              </a:tblPr>
              <a:tblGrid>
                <a:gridCol w="4900774">
                  <a:extLst>
                    <a:ext uri="{9D8B030D-6E8A-4147-A177-3AD203B41FA5}">
                      <a16:colId xmlns:a16="http://schemas.microsoft.com/office/drawing/2014/main" val="2549228914"/>
                    </a:ext>
                  </a:extLst>
                </a:gridCol>
                <a:gridCol w="4561726">
                  <a:extLst>
                    <a:ext uri="{9D8B030D-6E8A-4147-A177-3AD203B41FA5}">
                      <a16:colId xmlns:a16="http://schemas.microsoft.com/office/drawing/2014/main" val="1666431911"/>
                    </a:ext>
                  </a:extLst>
                </a:gridCol>
              </a:tblGrid>
              <a:tr h="370840">
                <a:tc>
                  <a:txBody>
                    <a:bodyPr/>
                    <a:lstStyle/>
                    <a:p>
                      <a:r>
                        <a:rPr lang="nl-NL" sz="2400" dirty="0"/>
                        <a:t>Organisaties die we gaan betrekken: </a:t>
                      </a:r>
                    </a:p>
                  </a:txBody>
                  <a:tcPr/>
                </a:tc>
                <a:tc>
                  <a:txBody>
                    <a:bodyPr/>
                    <a:lstStyle/>
                    <a:p>
                      <a:r>
                        <a:rPr lang="nl-NL" sz="2400"/>
                        <a:t>Waarvoor: </a:t>
                      </a:r>
                    </a:p>
                  </a:txBody>
                  <a:tcPr/>
                </a:tc>
                <a:extLst>
                  <a:ext uri="{0D108BD9-81ED-4DB2-BD59-A6C34878D82A}">
                    <a16:rowId xmlns:a16="http://schemas.microsoft.com/office/drawing/2014/main" val="1789281711"/>
                  </a:ext>
                </a:extLst>
              </a:tr>
              <a:tr h="370840">
                <a:tc>
                  <a:txBody>
                    <a:bodyPr/>
                    <a:lstStyle/>
                    <a:p>
                      <a:endParaRPr lang="nl-NL" dirty="0"/>
                    </a:p>
                  </a:txBody>
                  <a:tcPr/>
                </a:tc>
                <a:tc>
                  <a:txBody>
                    <a:bodyPr/>
                    <a:lstStyle/>
                    <a:p>
                      <a:endParaRPr lang="nl-NL"/>
                    </a:p>
                  </a:txBody>
                  <a:tcPr/>
                </a:tc>
                <a:extLst>
                  <a:ext uri="{0D108BD9-81ED-4DB2-BD59-A6C34878D82A}">
                    <a16:rowId xmlns:a16="http://schemas.microsoft.com/office/drawing/2014/main" val="3697468132"/>
                  </a:ext>
                </a:extLst>
              </a:tr>
              <a:tr h="370840">
                <a:tc>
                  <a:txBody>
                    <a:bodyPr/>
                    <a:lstStyle/>
                    <a:p>
                      <a:endParaRPr lang="nl-NL"/>
                    </a:p>
                  </a:txBody>
                  <a:tcPr/>
                </a:tc>
                <a:tc>
                  <a:txBody>
                    <a:bodyPr/>
                    <a:lstStyle/>
                    <a:p>
                      <a:endParaRPr lang="nl-NL"/>
                    </a:p>
                  </a:txBody>
                  <a:tcPr/>
                </a:tc>
                <a:extLst>
                  <a:ext uri="{0D108BD9-81ED-4DB2-BD59-A6C34878D82A}">
                    <a16:rowId xmlns:a16="http://schemas.microsoft.com/office/drawing/2014/main" val="831991341"/>
                  </a:ext>
                </a:extLst>
              </a:tr>
              <a:tr h="370840">
                <a:tc>
                  <a:txBody>
                    <a:bodyPr/>
                    <a:lstStyle/>
                    <a:p>
                      <a:endParaRPr lang="nl-NL"/>
                    </a:p>
                  </a:txBody>
                  <a:tcPr/>
                </a:tc>
                <a:tc>
                  <a:txBody>
                    <a:bodyPr/>
                    <a:lstStyle/>
                    <a:p>
                      <a:endParaRPr lang="nl-NL"/>
                    </a:p>
                  </a:txBody>
                  <a:tcPr/>
                </a:tc>
                <a:extLst>
                  <a:ext uri="{0D108BD9-81ED-4DB2-BD59-A6C34878D82A}">
                    <a16:rowId xmlns:a16="http://schemas.microsoft.com/office/drawing/2014/main" val="3640634486"/>
                  </a:ext>
                </a:extLst>
              </a:tr>
              <a:tr h="370840">
                <a:tc>
                  <a:txBody>
                    <a:bodyPr/>
                    <a:lstStyle/>
                    <a:p>
                      <a:endParaRPr lang="nl-NL" dirty="0"/>
                    </a:p>
                  </a:txBody>
                  <a:tcPr/>
                </a:tc>
                <a:tc>
                  <a:txBody>
                    <a:bodyPr/>
                    <a:lstStyle/>
                    <a:p>
                      <a:endParaRPr lang="nl-NL"/>
                    </a:p>
                  </a:txBody>
                  <a:tcPr/>
                </a:tc>
                <a:extLst>
                  <a:ext uri="{0D108BD9-81ED-4DB2-BD59-A6C34878D82A}">
                    <a16:rowId xmlns:a16="http://schemas.microsoft.com/office/drawing/2014/main" val="1279246011"/>
                  </a:ext>
                </a:extLst>
              </a:tr>
              <a:tr h="370840">
                <a:tc>
                  <a:txBody>
                    <a:bodyPr/>
                    <a:lstStyle/>
                    <a:p>
                      <a:endParaRPr lang="nl-NL"/>
                    </a:p>
                  </a:txBody>
                  <a:tcPr/>
                </a:tc>
                <a:tc>
                  <a:txBody>
                    <a:bodyPr/>
                    <a:lstStyle/>
                    <a:p>
                      <a:endParaRPr lang="nl-NL" dirty="0"/>
                    </a:p>
                  </a:txBody>
                  <a:tcPr/>
                </a:tc>
                <a:extLst>
                  <a:ext uri="{0D108BD9-81ED-4DB2-BD59-A6C34878D82A}">
                    <a16:rowId xmlns:a16="http://schemas.microsoft.com/office/drawing/2014/main" val="894034854"/>
                  </a:ext>
                </a:extLst>
              </a:tr>
            </a:tbl>
          </a:graphicData>
        </a:graphic>
      </p:graphicFrame>
      <p:sp>
        <p:nvSpPr>
          <p:cNvPr id="4" name="Pijl: rechts 3">
            <a:extLst>
              <a:ext uri="{FF2B5EF4-FFF2-40B4-BE49-F238E27FC236}">
                <a16:creationId xmlns:a16="http://schemas.microsoft.com/office/drawing/2014/main" id="{0297A91C-62AC-40E8-B367-9DC22F244F0B}"/>
              </a:ext>
            </a:extLst>
          </p:cNvPr>
          <p:cNvSpPr/>
          <p:nvPr/>
        </p:nvSpPr>
        <p:spPr>
          <a:xfrm>
            <a:off x="1202075" y="4921511"/>
            <a:ext cx="9703943" cy="152059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Over 10 minuutjes zet 1 persoon van het groepje dit document in de chat. </a:t>
            </a:r>
          </a:p>
        </p:txBody>
      </p:sp>
    </p:spTree>
    <p:extLst>
      <p:ext uri="{BB962C8B-B14F-4D97-AF65-F5344CB8AC3E}">
        <p14:creationId xmlns:p14="http://schemas.microsoft.com/office/powerpoint/2010/main" val="33864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1CE6C0-7FF2-4827-8DE4-70579067DC30}">
  <ds:schemaRefs>
    <ds:schemaRef ds:uri="http://schemas.microsoft.com/sharepoint/v3/contenttype/forms"/>
  </ds:schemaRefs>
</ds:datastoreItem>
</file>

<file path=customXml/itemProps2.xml><?xml version="1.0" encoding="utf-8"?>
<ds:datastoreItem xmlns:ds="http://schemas.openxmlformats.org/officeDocument/2006/customXml" ds:itemID="{3CD7E31A-0BD5-4BD4-978C-DE5278671F92}">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866BDA1-8E5A-4034-9B35-272EBF27094C}">
  <ds:schemaRefs>
    <ds:schemaRef ds:uri="http://www.w3.org/XML/1998/namespace"/>
    <ds:schemaRef ds:uri="http://purl.org/dc/terms/"/>
    <ds:schemaRef ds:uri="http://purl.org/dc/dcmityp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47a28104-336f-447d-946e-e305ac2bcd47"/>
    <ds:schemaRef ds:uri="34354c1b-6b8c-435b-ad50-990538c1955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81</TotalTime>
  <Words>1123</Words>
  <Application>Microsoft Office PowerPoint</Application>
  <PresentationFormat>Breedbeeld</PresentationFormat>
  <Paragraphs>150</Paragraphs>
  <Slides>19</Slides>
  <Notes>7</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19</vt:i4>
      </vt:variant>
    </vt:vector>
  </HeadingPairs>
  <TitlesOfParts>
    <vt:vector size="26" baseType="lpstr">
      <vt:lpstr>Arial</vt:lpstr>
      <vt:lpstr>Calibri</vt:lpstr>
      <vt:lpstr>Roboto</vt:lpstr>
      <vt:lpstr>Tw Cen MT</vt:lpstr>
      <vt:lpstr>Tw Cen MT Condensed</vt:lpstr>
      <vt:lpstr>Wingdings 3</vt:lpstr>
      <vt:lpstr>Integraal</vt:lpstr>
      <vt:lpstr>Les 6 over partners en geld</vt:lpstr>
      <vt:lpstr>PowerPoint-presentatie</vt:lpstr>
      <vt:lpstr>PowerPoint-presentatie</vt:lpstr>
      <vt:lpstr>PowerPoint-presentatie</vt:lpstr>
      <vt:lpstr>Partners in de wijk </vt:lpstr>
      <vt:lpstr>Opdracht 1</vt:lpstr>
      <vt:lpstr>Groepjes en opdracht  &gt; 1a</vt:lpstr>
      <vt:lpstr>Groepjes en opdracht  &gt; 1b</vt:lpstr>
      <vt:lpstr>PowerPoint-presentatie</vt:lpstr>
      <vt:lpstr>10 minuten om te werken! </vt:lpstr>
      <vt:lpstr>Deel 2 van deze les: Geld </vt:lpstr>
      <vt:lpstr>Hoe kom je aan geld?!</vt:lpstr>
      <vt:lpstr>PowerPoint-presentatie</vt:lpstr>
      <vt:lpstr>PowerPoint-presentatie</vt:lpstr>
      <vt:lpstr>PowerPoint-presentatie</vt:lpstr>
      <vt:lpstr>PowerPoint-presentatie</vt:lpstr>
      <vt:lpstr>Tot slot:  Nodig voor een Subsidieaanvraag</vt:lpstr>
      <vt:lpstr>Volgende week: </vt:lpstr>
      <vt:lpstr>Bedankt voor de aandacht!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6 partners en geld</dc:title>
  <dc:creator>Pascalle Cup</dc:creator>
  <cp:lastModifiedBy>Pascalle Cup</cp:lastModifiedBy>
  <cp:revision>16</cp:revision>
  <dcterms:created xsi:type="dcterms:W3CDTF">2020-12-16T09:20:50Z</dcterms:created>
  <dcterms:modified xsi:type="dcterms:W3CDTF">2021-01-05T07:44:33Z</dcterms:modified>
</cp:coreProperties>
</file>